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314" r:id="rId2"/>
    <p:sldId id="351" r:id="rId3"/>
    <p:sldId id="352" r:id="rId4"/>
    <p:sldId id="353" r:id="rId5"/>
    <p:sldId id="257" r:id="rId6"/>
    <p:sldId id="312" r:id="rId7"/>
    <p:sldId id="361" r:id="rId8"/>
    <p:sldId id="354" r:id="rId9"/>
    <p:sldId id="358" r:id="rId10"/>
    <p:sldId id="375" r:id="rId11"/>
    <p:sldId id="282" r:id="rId12"/>
    <p:sldId id="365" r:id="rId13"/>
    <p:sldId id="343" r:id="rId14"/>
    <p:sldId id="316" r:id="rId15"/>
    <p:sldId id="344" r:id="rId16"/>
    <p:sldId id="345" r:id="rId17"/>
    <p:sldId id="41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94"/>
  </p:normalViewPr>
  <p:slideViewPr>
    <p:cSldViewPr snapToGrid="0" snapToObjects="1">
      <p:cViewPr varScale="1">
        <p:scale>
          <a:sx n="112" d="100"/>
          <a:sy n="112" d="100"/>
        </p:scale>
        <p:origin x="4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9B09C-0DA7-B94F-B5AC-FE042096B879}" type="datetimeFigureOut">
              <a:rPr lang="en-US" smtClean="0"/>
              <a:t>1/16/22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DD135-239E-3E4F-AE8E-79D69C5C8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55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98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09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31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14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88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96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27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76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32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08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503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77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46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34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54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56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BDE3A-2193-3849-B4E8-3C39B4AAD4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F4C3BF-C12F-3747-A825-D36687D33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1CF3A-BE0B-1A4B-A56F-B623C3547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1AE1-C632-024B-BF12-FDD3E2C2C960}" type="datetimeFigureOut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F3865-672C-9A4D-B4B7-2017D8053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F1E3B-FCDC-D141-A8D0-296FE408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B5E4D-2525-6A4C-9958-FA6B7881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95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51D9D-D9FA-934D-BFDF-26A6FDC2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EE2C44-444F-274E-BEC6-901A30DF5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CB784-257C-004E-A9C7-3DBC11631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1AE1-C632-024B-BF12-FDD3E2C2C960}" type="datetimeFigureOut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1CF03-9E82-FA44-BCC6-1EFC494D4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28B33-E969-1546-87C5-8D3F04871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B5E4D-2525-6A4C-9958-FA6B7881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53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8022EA-8603-9C46-8B58-3BBFC3825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52D6B8-3B83-A245-BA33-4F58CC0DB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F04D0-0BDB-BA4D-8ED3-C3205A9E4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1AE1-C632-024B-BF12-FDD3E2C2C960}" type="datetimeFigureOut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F73CB-4A97-8748-9BA0-0D3E7E8DA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326B2-B848-FD46-B1AE-70058176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B5E4D-2525-6A4C-9958-FA6B7881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23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41C-C1E1-3445-9615-27327736A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E89A1-0EA0-1548-93AB-62A664BF3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AE9A1-2FFC-AD48-AAC8-FCBEFB77E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1AE1-C632-024B-BF12-FDD3E2C2C960}" type="datetimeFigureOut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E7F26-3E55-D948-BEFC-4B5CCD2C1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D5D0F-28AF-8049-BDCD-E38ED169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B5E4D-2525-6A4C-9958-FA6B7881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06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65795-7E6D-6942-BD48-2760B8AF9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28EC2-DD5C-A549-8103-D47ED4475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A155C-A916-2645-9300-974003497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1AE1-C632-024B-BF12-FDD3E2C2C960}" type="datetimeFigureOut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B2BC5-37CC-214D-86BC-B48A0730A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DC2E-0AD6-494A-AF9F-1245E3F70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B5E4D-2525-6A4C-9958-FA6B7881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C1A39-F3DD-0342-B0F4-72954F15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EB4D6-69F2-3749-BB40-DA1D88A8E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0D00A9-AD7F-6F40-B212-7C6A27747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56849-2336-624A-BEFA-D4139260C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1AE1-C632-024B-BF12-FDD3E2C2C960}" type="datetimeFigureOut">
              <a:rPr lang="en-US" smtClean="0"/>
              <a:t>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21E5DC-EA6F-C34A-8448-F65E5E8F1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772C9-9ACE-3343-809B-7D6A0F5C8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B5E4D-2525-6A4C-9958-FA6B7881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84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048B7-F0F0-874F-B383-D32A22A5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AE521-6B48-1343-8347-4D3D2D114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BC378-910A-EF42-88A3-86E8E264D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90A823-4440-A447-95A4-5D782726A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08467D-17B0-164D-A0DF-F4DBDD7C45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53710-9B27-764E-A242-3541BBCFD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1AE1-C632-024B-BF12-FDD3E2C2C960}" type="datetimeFigureOut">
              <a:rPr lang="en-US" smtClean="0"/>
              <a:t>1/16/22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2CB5D7-8FE1-4D48-BD1D-D3E7ABB4F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371B28-8DB5-D044-B69E-B6B3373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B5E4D-2525-6A4C-9958-FA6B7881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09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46C3D-32C6-8042-96D3-6F5C720B5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BD17B-C7C0-2D48-8B93-8B26EE78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1AE1-C632-024B-BF12-FDD3E2C2C960}" type="datetimeFigureOut">
              <a:rPr lang="en-US" smtClean="0"/>
              <a:t>1/16/22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32E261-A3DA-3345-8F00-22D4A79AA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2322B-B0D0-9146-AFC7-2890745CE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B5E4D-2525-6A4C-9958-FA6B7881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00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E4A118-8CD9-7D49-9FF4-2DBA122ED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1AE1-C632-024B-BF12-FDD3E2C2C960}" type="datetimeFigureOut">
              <a:rPr lang="en-US" smtClean="0"/>
              <a:t>1/16/22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4320C8-6495-4B4C-AE62-67FA7A548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78E75-58E7-B548-8799-9C98B9DBA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B5E4D-2525-6A4C-9958-FA6B7881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76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F8DB1-EBC6-9C4F-9A54-361E3C43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8F431-C72C-1248-AA29-37D195DEE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20E5FB-C360-5847-AED8-D377B67D7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0E029-AA44-F247-A150-536C3B44A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1AE1-C632-024B-BF12-FDD3E2C2C960}" type="datetimeFigureOut">
              <a:rPr lang="en-US" smtClean="0"/>
              <a:t>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71BE1E-02C4-F545-866E-E94ACB247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6B7FE-E257-8B41-AF07-4945852D2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B5E4D-2525-6A4C-9958-FA6B7881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47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B50B6-68DB-7042-A9A5-2E4465645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583FEA-1042-064E-B9DC-5DCD177354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A9796-DFC6-CB44-9377-F29E3859B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D8782-7BBA-694F-AE2B-DFCB7D687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1AE1-C632-024B-BF12-FDD3E2C2C960}" type="datetimeFigureOut">
              <a:rPr lang="en-US" smtClean="0"/>
              <a:t>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11D1B-7840-B74E-BFCE-ABBF91E4B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C0710-133F-074C-AE85-D22DAA141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B5E4D-2525-6A4C-9958-FA6B7881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7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081EAF-53E0-2148-8415-63B6B81B2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CD8F1-E383-6C4D-851E-7DC4E7874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A0BA2-E99E-094D-8AB8-F480AF37B0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71AE1-C632-024B-BF12-FDD3E2C2C960}" type="datetimeFigureOut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357EA-A26D-B446-8005-1F3B3A4342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A9828-910D-3842-B2AB-897D204B1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B5E4D-2525-6A4C-9958-FA6B7881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33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6B4FB4-9C1A-224A-8E37-6C6F9C519BC6}"/>
                  </a:ext>
                </a:extLst>
              </p:cNvPr>
              <p:cNvSpPr txBox="1"/>
              <p:nvPr/>
            </p:nvSpPr>
            <p:spPr>
              <a:xfrm>
                <a:off x="0" y="21417"/>
                <a:ext cx="11564471" cy="56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Helium: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000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m:rPr>
                            <m:sty m:val="p"/>
                          </m:rPr>
                          <a:rPr lang="en-US" sz="3000" b="0" i="0" dirty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  <m:r>
                      <a:rPr lang="en-US" sz="30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b="1" i="1" dirty="0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US" sz="30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dirty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6B4FB4-9C1A-224A-8E37-6C6F9C519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417"/>
                <a:ext cx="11564471" cy="564450"/>
              </a:xfrm>
              <a:prstGeom prst="rect">
                <a:avLst/>
              </a:prstGeom>
              <a:blipFill>
                <a:blip r:embed="rId3"/>
                <a:stretch>
                  <a:fillRect l="-1317" t="-869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7" name="Picture 1" descr="page1image29230096">
            <a:extLst>
              <a:ext uri="{FF2B5EF4-FFF2-40B4-BE49-F238E27FC236}">
                <a16:creationId xmlns:a16="http://schemas.microsoft.com/office/drawing/2014/main" id="{2B1989E1-9AF3-F343-90AA-21D7374D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3499"/>
            <a:ext cx="7391400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E804E09-6255-074D-81DD-A2AB5C6A38C0}"/>
              </a:ext>
            </a:extLst>
          </p:cNvPr>
          <p:cNvGrpSpPr/>
          <p:nvPr/>
        </p:nvGrpSpPr>
        <p:grpSpPr>
          <a:xfrm>
            <a:off x="2304288" y="5711923"/>
            <a:ext cx="9260172" cy="461665"/>
            <a:chOff x="2304288" y="5711923"/>
            <a:chExt cx="9260172" cy="4616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C49023C-8C21-2344-8CB9-109211AED25D}"/>
                </a:ext>
              </a:extLst>
            </p:cNvPr>
            <p:cNvSpPr txBox="1"/>
            <p:nvPr/>
          </p:nvSpPr>
          <p:spPr>
            <a:xfrm>
              <a:off x="6795477" y="5711923"/>
              <a:ext cx="47689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Spartan labels this </a:t>
              </a:r>
              <a:r>
                <a:rPr lang="en-US" sz="2400" b="1" dirty="0"/>
                <a:t>HOMO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C1A1BC3-9071-8A40-8024-C9B06E772D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4288" y="6051221"/>
              <a:ext cx="4020312" cy="0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C446EE-7189-3C4A-B926-983B4F58D044}"/>
              </a:ext>
            </a:extLst>
          </p:cNvPr>
          <p:cNvGrpSpPr/>
          <p:nvPr/>
        </p:nvGrpSpPr>
        <p:grpSpPr>
          <a:xfrm>
            <a:off x="1638300" y="5829300"/>
            <a:ext cx="76200" cy="313801"/>
            <a:chOff x="1905000" y="5207000"/>
            <a:chExt cx="76200" cy="313801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023B06-B539-DF4E-9644-5DB6ED55E3E4}"/>
                </a:ext>
              </a:extLst>
            </p:cNvPr>
            <p:cNvCxnSpPr/>
            <p:nvPr/>
          </p:nvCxnSpPr>
          <p:spPr>
            <a:xfrm flipV="1">
              <a:off x="1905000" y="5207000"/>
              <a:ext cx="0" cy="2651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E685BB-BB7F-1045-B478-C97CE8D63C7F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5230876"/>
              <a:ext cx="0" cy="2899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6267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6B4FB4-9C1A-224A-8E37-6C6F9C519BC6}"/>
                  </a:ext>
                </a:extLst>
              </p:cNvPr>
              <p:cNvSpPr txBox="1"/>
              <p:nvPr/>
            </p:nvSpPr>
            <p:spPr>
              <a:xfrm>
                <a:off x="0" y="21417"/>
                <a:ext cx="11564471" cy="56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Neon: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𝑯𝒆</m:t>
                        </m:r>
                      </m:e>
                    </m:d>
                    <m:r>
                      <a:rPr lang="en-US" sz="30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000" b="1" dirty="0"/>
                  <a:t>2s</a:t>
                </a:r>
                <a:r>
                  <a:rPr lang="en-US" sz="3000" b="1" baseline="30000" dirty="0"/>
                  <a:t>2</a:t>
                </a:r>
                <a:r>
                  <a:rPr lang="en-US" sz="3000" b="1" dirty="0"/>
                  <a:t>2p</a:t>
                </a:r>
                <a:r>
                  <a:rPr lang="en-US" sz="3000" b="1" baseline="30000" dirty="0"/>
                  <a:t>6 </a:t>
                </a:r>
                <a:r>
                  <a:rPr lang="en-US" sz="3000" dirty="0"/>
                  <a:t>(same as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US" sz="3000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sz="3000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000" b="1" dirty="0"/>
                  <a:t>2s</a:t>
                </a:r>
                <a:r>
                  <a:rPr lang="en-US" sz="3000" b="1" baseline="30000" dirty="0"/>
                  <a:t>2</a:t>
                </a:r>
                <a:r>
                  <a:rPr lang="en-US" sz="3000" b="1" dirty="0"/>
                  <a:t>2p</a:t>
                </a:r>
                <a:r>
                  <a:rPr lang="en-US" sz="3000" b="1" baseline="30000" dirty="0"/>
                  <a:t>6</a:t>
                </a:r>
                <a:r>
                  <a:rPr lang="en-US" sz="3000" b="1" dirty="0"/>
                  <a:t>)</a:t>
                </a:r>
                <a:r>
                  <a:rPr lang="en-US" sz="30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6B4FB4-9C1A-224A-8E37-6C6F9C519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417"/>
                <a:ext cx="11564471" cy="564450"/>
              </a:xfrm>
              <a:prstGeom prst="rect">
                <a:avLst/>
              </a:prstGeom>
              <a:blipFill>
                <a:blip r:embed="rId3"/>
                <a:stretch>
                  <a:fillRect l="-1317" t="-869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7" name="Picture 1" descr="page1image29230096">
            <a:extLst>
              <a:ext uri="{FF2B5EF4-FFF2-40B4-BE49-F238E27FC236}">
                <a16:creationId xmlns:a16="http://schemas.microsoft.com/office/drawing/2014/main" id="{2B1989E1-9AF3-F343-90AA-21D7374D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3499"/>
            <a:ext cx="7391400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23C3498-00EA-5940-B290-1902338C8520}"/>
              </a:ext>
            </a:extLst>
          </p:cNvPr>
          <p:cNvGrpSpPr/>
          <p:nvPr/>
        </p:nvGrpSpPr>
        <p:grpSpPr>
          <a:xfrm>
            <a:off x="4051294" y="3615939"/>
            <a:ext cx="7533134" cy="461665"/>
            <a:chOff x="1577109" y="6116275"/>
            <a:chExt cx="7533134" cy="46166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5360C0-D60B-0241-A9CB-7DA647DD5604}"/>
                </a:ext>
              </a:extLst>
            </p:cNvPr>
            <p:cNvSpPr txBox="1"/>
            <p:nvPr/>
          </p:nvSpPr>
          <p:spPr>
            <a:xfrm>
              <a:off x="6443243" y="6116275"/>
              <a:ext cx="2667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HOMO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BB20BEA-9230-1C4C-B6A7-D01EE5D2E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7109" y="6347108"/>
              <a:ext cx="4804640" cy="0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4AC80E-ACE5-414E-A4B1-88BA4C96C59D}"/>
              </a:ext>
            </a:extLst>
          </p:cNvPr>
          <p:cNvGrpSpPr/>
          <p:nvPr/>
        </p:nvGrpSpPr>
        <p:grpSpPr>
          <a:xfrm>
            <a:off x="1638300" y="5846500"/>
            <a:ext cx="76200" cy="313801"/>
            <a:chOff x="1905000" y="5207000"/>
            <a:chExt cx="76200" cy="313801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19A9253-F33A-9F40-994F-2BDBC2D27A3A}"/>
                </a:ext>
              </a:extLst>
            </p:cNvPr>
            <p:cNvCxnSpPr/>
            <p:nvPr/>
          </p:nvCxnSpPr>
          <p:spPr>
            <a:xfrm flipV="1">
              <a:off x="1905000" y="5207000"/>
              <a:ext cx="0" cy="2651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920B5E3-3523-2642-837B-6482CF5EE4D6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5230876"/>
              <a:ext cx="0" cy="2899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C03ACE5-0536-1A48-B0B1-FCFB1E617E37}"/>
              </a:ext>
            </a:extLst>
          </p:cNvPr>
          <p:cNvGrpSpPr/>
          <p:nvPr/>
        </p:nvGrpSpPr>
        <p:grpSpPr>
          <a:xfrm>
            <a:off x="1638300" y="4267200"/>
            <a:ext cx="76200" cy="313801"/>
            <a:chOff x="1905000" y="5207000"/>
            <a:chExt cx="76200" cy="313801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33B7FC3-6224-B246-9C8E-3CE318D847F9}"/>
                </a:ext>
              </a:extLst>
            </p:cNvPr>
            <p:cNvCxnSpPr/>
            <p:nvPr/>
          </p:nvCxnSpPr>
          <p:spPr>
            <a:xfrm flipV="1">
              <a:off x="1905000" y="5207000"/>
              <a:ext cx="0" cy="2651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214B86C-F1D0-C74E-A62B-217D713AC6B8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5230876"/>
              <a:ext cx="0" cy="2899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4BF4B93-3809-6E4A-8670-7FAB573A4BC7}"/>
              </a:ext>
            </a:extLst>
          </p:cNvPr>
          <p:cNvGrpSpPr/>
          <p:nvPr/>
        </p:nvGrpSpPr>
        <p:grpSpPr>
          <a:xfrm>
            <a:off x="2413000" y="3702246"/>
            <a:ext cx="76200" cy="313801"/>
            <a:chOff x="1905000" y="5207000"/>
            <a:chExt cx="76200" cy="313801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4A7B84D-1C8F-2E40-8DF9-D2B963FA030A}"/>
                </a:ext>
              </a:extLst>
            </p:cNvPr>
            <p:cNvCxnSpPr/>
            <p:nvPr/>
          </p:nvCxnSpPr>
          <p:spPr>
            <a:xfrm flipV="1">
              <a:off x="1905000" y="5207000"/>
              <a:ext cx="0" cy="2651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CFE3D96-42D8-E640-AC4F-C36168B1D7EB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5230876"/>
              <a:ext cx="0" cy="2899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7B4A17E-2069-424E-9F41-20E5B8ECACAF}"/>
              </a:ext>
            </a:extLst>
          </p:cNvPr>
          <p:cNvGrpSpPr/>
          <p:nvPr/>
        </p:nvGrpSpPr>
        <p:grpSpPr>
          <a:xfrm>
            <a:off x="3023369" y="3718449"/>
            <a:ext cx="76200" cy="313801"/>
            <a:chOff x="1905000" y="5207000"/>
            <a:chExt cx="76200" cy="313801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A6E5FF3-BE3A-1347-B54B-41406BA2D47F}"/>
                </a:ext>
              </a:extLst>
            </p:cNvPr>
            <p:cNvCxnSpPr/>
            <p:nvPr/>
          </p:nvCxnSpPr>
          <p:spPr>
            <a:xfrm flipV="1">
              <a:off x="1905000" y="5207000"/>
              <a:ext cx="0" cy="2651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D810206-E392-764C-89B7-1BBF1F8EC727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5230876"/>
              <a:ext cx="0" cy="2899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3A9C92-AE8B-AA42-9852-FE5EF7C81F62}"/>
              </a:ext>
            </a:extLst>
          </p:cNvPr>
          <p:cNvGrpSpPr/>
          <p:nvPr/>
        </p:nvGrpSpPr>
        <p:grpSpPr>
          <a:xfrm>
            <a:off x="3595638" y="3694136"/>
            <a:ext cx="76200" cy="313801"/>
            <a:chOff x="1905000" y="5207000"/>
            <a:chExt cx="76200" cy="313801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2A1CF9D-01E4-DD47-B438-6562F6FA12EE}"/>
                </a:ext>
              </a:extLst>
            </p:cNvPr>
            <p:cNvCxnSpPr/>
            <p:nvPr/>
          </p:nvCxnSpPr>
          <p:spPr>
            <a:xfrm flipV="1">
              <a:off x="1905000" y="5207000"/>
              <a:ext cx="0" cy="2651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BB3F871-0EFE-5545-9FB9-6B7D4AE5D0F0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5230876"/>
              <a:ext cx="0" cy="2899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97F6FBCD-8037-4241-B675-FC40543446A7}"/>
              </a:ext>
            </a:extLst>
          </p:cNvPr>
          <p:cNvSpPr txBox="1"/>
          <p:nvPr/>
        </p:nvSpPr>
        <p:spPr>
          <a:xfrm>
            <a:off x="4837167" y="5744802"/>
            <a:ext cx="6685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Spartan doesn’t even display this (core) orbital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585C7C8-C4F8-8641-84BC-D58D1B255857}"/>
              </a:ext>
            </a:extLst>
          </p:cNvPr>
          <p:cNvCxnSpPr>
            <a:cxnSpLocks/>
          </p:cNvCxnSpPr>
          <p:nvPr/>
        </p:nvCxnSpPr>
        <p:spPr>
          <a:xfrm flipH="1">
            <a:off x="2057402" y="6026434"/>
            <a:ext cx="2703565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2648F2E0-8B82-9047-9BD9-D8B16B484C2D}"/>
              </a:ext>
            </a:extLst>
          </p:cNvPr>
          <p:cNvGrpSpPr/>
          <p:nvPr/>
        </p:nvGrpSpPr>
        <p:grpSpPr>
          <a:xfrm>
            <a:off x="4263717" y="2483896"/>
            <a:ext cx="8725724" cy="461665"/>
            <a:chOff x="2304288" y="4183726"/>
            <a:chExt cx="8725724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6F071D-2143-3A40-8439-547CD60DC1BF}"/>
                </a:ext>
              </a:extLst>
            </p:cNvPr>
            <p:cNvSpPr txBox="1"/>
            <p:nvPr/>
          </p:nvSpPr>
          <p:spPr>
            <a:xfrm>
              <a:off x="5431971" y="4183726"/>
              <a:ext cx="5598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But Spartan says </a:t>
              </a:r>
              <a:r>
                <a:rPr lang="en-US" sz="2400" i="1" dirty="0">
                  <a:solidFill>
                    <a:srgbClr val="FF0000"/>
                  </a:solidFill>
                </a:rPr>
                <a:t>this</a:t>
              </a:r>
              <a:r>
                <a:rPr lang="en-US" sz="2400" dirty="0">
                  <a:solidFill>
                    <a:srgbClr val="FF0000"/>
                  </a:solidFill>
                </a:rPr>
                <a:t> is the </a:t>
              </a:r>
              <a:r>
                <a:rPr lang="en-US" sz="2400" b="1" dirty="0">
                  <a:solidFill>
                    <a:srgbClr val="FF0000"/>
                  </a:solidFill>
                </a:rPr>
                <a:t>LUMO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E6DE7B7-E7B7-7D46-B005-5C43A047A1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4288" y="4432733"/>
              <a:ext cx="3127683" cy="0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7831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9792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Remember we said that the size of atoms is determined by the electrons?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1BD38792-5AC3-984B-8824-9D71A1D43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0931"/>
            <a:ext cx="5877732" cy="3197634"/>
          </a:xfrm>
          <a:prstGeom prst="rect">
            <a:avLst/>
          </a:prstGeom>
        </p:spPr>
      </p:pic>
      <p:pic>
        <p:nvPicPr>
          <p:cNvPr id="109" name="Picture 4" descr="Electron Orbital - Key Stage Wiki">
            <a:extLst>
              <a:ext uri="{FF2B5EF4-FFF2-40B4-BE49-F238E27FC236}">
                <a16:creationId xmlns:a16="http://schemas.microsoft.com/office/drawing/2014/main" id="{BE022983-9D3F-9545-B4D8-ECB6C143F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81" t="41069" r="438" b="32534"/>
          <a:stretch/>
        </p:blipFill>
        <p:spPr bwMode="auto">
          <a:xfrm>
            <a:off x="4392412" y="913146"/>
            <a:ext cx="1485320" cy="142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Arc 110">
            <a:extLst>
              <a:ext uri="{FF2B5EF4-FFF2-40B4-BE49-F238E27FC236}">
                <a16:creationId xmlns:a16="http://schemas.microsoft.com/office/drawing/2014/main" id="{3F52A00B-3CE2-0049-8839-705709200318}"/>
              </a:ext>
            </a:extLst>
          </p:cNvPr>
          <p:cNvSpPr/>
          <p:nvPr/>
        </p:nvSpPr>
        <p:spPr>
          <a:xfrm flipH="1" flipV="1">
            <a:off x="666425" y="1518834"/>
            <a:ext cx="7315201" cy="4038538"/>
          </a:xfrm>
          <a:prstGeom prst="arc">
            <a:avLst>
              <a:gd name="adj1" fmla="val 21549364"/>
              <a:gd name="adj2" fmla="val 6039361"/>
            </a:avLst>
          </a:prstGeom>
          <a:ln w="38100"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Arc 111">
            <a:extLst>
              <a:ext uri="{FF2B5EF4-FFF2-40B4-BE49-F238E27FC236}">
                <a16:creationId xmlns:a16="http://schemas.microsoft.com/office/drawing/2014/main" id="{52ED9E62-4D83-784E-851E-06C076C86827}"/>
              </a:ext>
            </a:extLst>
          </p:cNvPr>
          <p:cNvSpPr/>
          <p:nvPr/>
        </p:nvSpPr>
        <p:spPr>
          <a:xfrm flipH="1">
            <a:off x="4774442" y="1583707"/>
            <a:ext cx="1878202" cy="2264747"/>
          </a:xfrm>
          <a:prstGeom prst="arc">
            <a:avLst>
              <a:gd name="adj1" fmla="val 5878714"/>
              <a:gd name="adj2" fmla="val 16190330"/>
            </a:avLst>
          </a:prstGeom>
          <a:ln w="38100"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50FAB24-3B9D-6A4F-A0CF-66C5148B25A7}"/>
              </a:ext>
            </a:extLst>
          </p:cNvPr>
          <p:cNvGrpSpPr/>
          <p:nvPr/>
        </p:nvGrpSpPr>
        <p:grpSpPr>
          <a:xfrm>
            <a:off x="6859447" y="2394866"/>
            <a:ext cx="2743200" cy="3256793"/>
            <a:chOff x="8532465" y="2300581"/>
            <a:chExt cx="2743200" cy="3256793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F0D8C313-12D7-6B43-80CE-170E548062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3494"/>
            <a:stretch/>
          </p:blipFill>
          <p:spPr>
            <a:xfrm>
              <a:off x="8532465" y="2977795"/>
              <a:ext cx="2347345" cy="2579579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F55BDEC-FAF1-564B-8475-67A7216D7D71}"/>
                </a:ext>
              </a:extLst>
            </p:cNvPr>
            <p:cNvSpPr txBox="1"/>
            <p:nvPr/>
          </p:nvSpPr>
          <p:spPr>
            <a:xfrm>
              <a:off x="8532465" y="2300581"/>
              <a:ext cx="2743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All piled on top of each another … 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096EA4F-9B3F-9E4C-9D19-668C25FBB278}"/>
              </a:ext>
            </a:extLst>
          </p:cNvPr>
          <p:cNvGrpSpPr/>
          <p:nvPr/>
        </p:nvGrpSpPr>
        <p:grpSpPr>
          <a:xfrm>
            <a:off x="9809450" y="1534377"/>
            <a:ext cx="2540545" cy="3834978"/>
            <a:chOff x="9809450" y="1534377"/>
            <a:chExt cx="2540545" cy="3834978"/>
          </a:xfrm>
        </p:grpSpPr>
        <p:pic>
          <p:nvPicPr>
            <p:cNvPr id="116" name="Picture 115" descr="A picture containing ball, table&#10;&#10;Description automatically generated">
              <a:extLst>
                <a:ext uri="{FF2B5EF4-FFF2-40B4-BE49-F238E27FC236}">
                  <a16:creationId xmlns:a16="http://schemas.microsoft.com/office/drawing/2014/main" id="{F9748163-1957-0947-8EAB-21F2463DE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9338" t="22514" r="32065" b="27294"/>
            <a:stretch/>
          </p:blipFill>
          <p:spPr>
            <a:xfrm>
              <a:off x="9926332" y="3449497"/>
              <a:ext cx="1988948" cy="1919858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4613761-E979-244B-A22E-568AC6244766}"/>
                </a:ext>
              </a:extLst>
            </p:cNvPr>
            <p:cNvSpPr txBox="1"/>
            <p:nvPr/>
          </p:nvSpPr>
          <p:spPr>
            <a:xfrm>
              <a:off x="9809450" y="1534377"/>
              <a:ext cx="254054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… magically become spherical (this is Spartan’s space-filling depiction) </a:t>
              </a:r>
            </a:p>
          </p:txBody>
        </p:sp>
      </p:grpSp>
      <p:sp>
        <p:nvSpPr>
          <p:cNvPr id="110" name="Right Arrow 109">
            <a:extLst>
              <a:ext uri="{FF2B5EF4-FFF2-40B4-BE49-F238E27FC236}">
                <a16:creationId xmlns:a16="http://schemas.microsoft.com/office/drawing/2014/main" id="{EA955087-0C67-B842-BFB0-EF6AD18C5194}"/>
              </a:ext>
            </a:extLst>
          </p:cNvPr>
          <p:cNvSpPr/>
          <p:nvPr/>
        </p:nvSpPr>
        <p:spPr>
          <a:xfrm>
            <a:off x="6296184" y="4102721"/>
            <a:ext cx="577956" cy="600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B25D8172-9641-0648-8C74-9110A80B5C6F}"/>
              </a:ext>
            </a:extLst>
          </p:cNvPr>
          <p:cNvSpPr/>
          <p:nvPr/>
        </p:nvSpPr>
        <p:spPr>
          <a:xfrm>
            <a:off x="9162238" y="4138665"/>
            <a:ext cx="577956" cy="600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82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9792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Remember we said that the size of atoms is determined by the electrons?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1BD38792-5AC3-984B-8824-9D71A1D43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0931"/>
            <a:ext cx="5877732" cy="3197634"/>
          </a:xfrm>
          <a:prstGeom prst="rect">
            <a:avLst/>
          </a:prstGeom>
        </p:spPr>
      </p:pic>
      <p:pic>
        <p:nvPicPr>
          <p:cNvPr id="109" name="Picture 4" descr="Electron Orbital - Key Stage Wiki">
            <a:extLst>
              <a:ext uri="{FF2B5EF4-FFF2-40B4-BE49-F238E27FC236}">
                <a16:creationId xmlns:a16="http://schemas.microsoft.com/office/drawing/2014/main" id="{BE022983-9D3F-9545-B4D8-ECB6C143F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81" t="41069" r="438" b="32534"/>
          <a:stretch/>
        </p:blipFill>
        <p:spPr bwMode="auto">
          <a:xfrm>
            <a:off x="4392412" y="913146"/>
            <a:ext cx="1485320" cy="142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Arc 110">
            <a:extLst>
              <a:ext uri="{FF2B5EF4-FFF2-40B4-BE49-F238E27FC236}">
                <a16:creationId xmlns:a16="http://schemas.microsoft.com/office/drawing/2014/main" id="{3F52A00B-3CE2-0049-8839-705709200318}"/>
              </a:ext>
            </a:extLst>
          </p:cNvPr>
          <p:cNvSpPr/>
          <p:nvPr/>
        </p:nvSpPr>
        <p:spPr>
          <a:xfrm flipH="1" flipV="1">
            <a:off x="666425" y="1518834"/>
            <a:ext cx="7315201" cy="4038538"/>
          </a:xfrm>
          <a:prstGeom prst="arc">
            <a:avLst>
              <a:gd name="adj1" fmla="val 21549364"/>
              <a:gd name="adj2" fmla="val 6039361"/>
            </a:avLst>
          </a:prstGeom>
          <a:ln w="38100"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Arc 111">
            <a:extLst>
              <a:ext uri="{FF2B5EF4-FFF2-40B4-BE49-F238E27FC236}">
                <a16:creationId xmlns:a16="http://schemas.microsoft.com/office/drawing/2014/main" id="{52ED9E62-4D83-784E-851E-06C076C86827}"/>
              </a:ext>
            </a:extLst>
          </p:cNvPr>
          <p:cNvSpPr/>
          <p:nvPr/>
        </p:nvSpPr>
        <p:spPr>
          <a:xfrm flipH="1">
            <a:off x="4774442" y="1583707"/>
            <a:ext cx="1878202" cy="2264747"/>
          </a:xfrm>
          <a:prstGeom prst="arc">
            <a:avLst>
              <a:gd name="adj1" fmla="val 5878714"/>
              <a:gd name="adj2" fmla="val 16190330"/>
            </a:avLst>
          </a:prstGeom>
          <a:ln w="38100"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50FAB24-3B9D-6A4F-A0CF-66C5148B25A7}"/>
              </a:ext>
            </a:extLst>
          </p:cNvPr>
          <p:cNvGrpSpPr/>
          <p:nvPr/>
        </p:nvGrpSpPr>
        <p:grpSpPr>
          <a:xfrm>
            <a:off x="6859447" y="2394866"/>
            <a:ext cx="2743200" cy="3256793"/>
            <a:chOff x="8532465" y="2300581"/>
            <a:chExt cx="2743200" cy="3256793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F0D8C313-12D7-6B43-80CE-170E548062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3494"/>
            <a:stretch/>
          </p:blipFill>
          <p:spPr>
            <a:xfrm>
              <a:off x="8532465" y="2977795"/>
              <a:ext cx="2347345" cy="2579579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F55BDEC-FAF1-564B-8475-67A7216D7D71}"/>
                </a:ext>
              </a:extLst>
            </p:cNvPr>
            <p:cNvSpPr txBox="1"/>
            <p:nvPr/>
          </p:nvSpPr>
          <p:spPr>
            <a:xfrm>
              <a:off x="8532465" y="2300581"/>
              <a:ext cx="2743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All piled on top of each another … 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096EA4F-9B3F-9E4C-9D19-668C25FBB278}"/>
              </a:ext>
            </a:extLst>
          </p:cNvPr>
          <p:cNvGrpSpPr/>
          <p:nvPr/>
        </p:nvGrpSpPr>
        <p:grpSpPr>
          <a:xfrm>
            <a:off x="9809450" y="1534377"/>
            <a:ext cx="2540545" cy="3834978"/>
            <a:chOff x="9809450" y="1534377"/>
            <a:chExt cx="2540545" cy="3834978"/>
          </a:xfrm>
        </p:grpSpPr>
        <p:pic>
          <p:nvPicPr>
            <p:cNvPr id="116" name="Picture 115" descr="A picture containing ball, table&#10;&#10;Description automatically generated">
              <a:extLst>
                <a:ext uri="{FF2B5EF4-FFF2-40B4-BE49-F238E27FC236}">
                  <a16:creationId xmlns:a16="http://schemas.microsoft.com/office/drawing/2014/main" id="{F9748163-1957-0947-8EAB-21F2463DE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9338" t="22514" r="32065" b="27294"/>
            <a:stretch/>
          </p:blipFill>
          <p:spPr>
            <a:xfrm>
              <a:off x="9926332" y="3449497"/>
              <a:ext cx="1988948" cy="1919858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4613761-E979-244B-A22E-568AC6244766}"/>
                </a:ext>
              </a:extLst>
            </p:cNvPr>
            <p:cNvSpPr txBox="1"/>
            <p:nvPr/>
          </p:nvSpPr>
          <p:spPr>
            <a:xfrm>
              <a:off x="9809450" y="1534377"/>
              <a:ext cx="254054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… magically become spherical (this is Spartan’s space-filling depiction) </a:t>
              </a:r>
            </a:p>
          </p:txBody>
        </p:sp>
      </p:grpSp>
      <p:sp>
        <p:nvSpPr>
          <p:cNvPr id="110" name="Right Arrow 109">
            <a:extLst>
              <a:ext uri="{FF2B5EF4-FFF2-40B4-BE49-F238E27FC236}">
                <a16:creationId xmlns:a16="http://schemas.microsoft.com/office/drawing/2014/main" id="{EA955087-0C67-B842-BFB0-EF6AD18C5194}"/>
              </a:ext>
            </a:extLst>
          </p:cNvPr>
          <p:cNvSpPr/>
          <p:nvPr/>
        </p:nvSpPr>
        <p:spPr>
          <a:xfrm>
            <a:off x="6296184" y="4102721"/>
            <a:ext cx="577956" cy="600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B25D8172-9641-0648-8C74-9110A80B5C6F}"/>
              </a:ext>
            </a:extLst>
          </p:cNvPr>
          <p:cNvSpPr/>
          <p:nvPr/>
        </p:nvSpPr>
        <p:spPr>
          <a:xfrm>
            <a:off x="9162238" y="4138665"/>
            <a:ext cx="577956" cy="600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CD732D-910B-7049-AE0B-9EA57F8377FB}"/>
              </a:ext>
            </a:extLst>
          </p:cNvPr>
          <p:cNvSpPr txBox="1"/>
          <p:nvPr/>
        </p:nvSpPr>
        <p:spPr>
          <a:xfrm>
            <a:off x="6512350" y="5707463"/>
            <a:ext cx="58777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Higher-numbered shells are bigger because their orbitals are bigger</a:t>
            </a:r>
          </a:p>
        </p:txBody>
      </p:sp>
    </p:spTree>
    <p:extLst>
      <p:ext uri="{BB962C8B-B14F-4D97-AF65-F5344CB8AC3E}">
        <p14:creationId xmlns:p14="http://schemas.microsoft.com/office/powerpoint/2010/main" val="568088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4s</a:t>
            </a:r>
            <a:endParaRPr lang="en-US" sz="3000" b="1" dirty="0">
              <a:solidFill>
                <a:schemeClr val="tx1"/>
              </a:solidFill>
            </a:endParaRPr>
          </a:p>
        </p:txBody>
      </p:sp>
      <p:pic>
        <p:nvPicPr>
          <p:cNvPr id="22" name="Picture 4" descr="https://printablepage.com/wp-content/uploads/2018/01/printable-periodic-table-of-elements-with-names-for-kids-printable-periodic-table-of-elements-1.jpg">
            <a:extLst>
              <a:ext uri="{FF2B5EF4-FFF2-40B4-BE49-F238E27FC236}">
                <a16:creationId xmlns:a16="http://schemas.microsoft.com/office/drawing/2014/main" id="{4B7ABE2A-926D-BD4B-A6BC-E50192739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0"/>
          <a:stretch/>
        </p:blipFill>
        <p:spPr bwMode="auto">
          <a:xfrm>
            <a:off x="8529897" y="553207"/>
            <a:ext cx="3390796" cy="232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FDB4704-5358-0043-B41E-AE13B07E90FD}"/>
              </a:ext>
            </a:extLst>
          </p:cNvPr>
          <p:cNvSpPr txBox="1"/>
          <p:nvPr/>
        </p:nvSpPr>
        <p:spPr>
          <a:xfrm>
            <a:off x="7542862" y="4350177"/>
            <a:ext cx="2885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[K] =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Ar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] </a:t>
            </a:r>
            <a:r>
              <a:rPr lang="en-US" sz="2400" dirty="0"/>
              <a:t>4s</a:t>
            </a:r>
            <a:r>
              <a:rPr lang="en-US" sz="2400" baseline="30000" dirty="0"/>
              <a:t>1</a:t>
            </a:r>
            <a:endParaRPr lang="en-US" sz="2400" dirty="0"/>
          </a:p>
          <a:p>
            <a:r>
              <a:rPr lang="en-US" sz="2400" dirty="0"/>
              <a:t>[Ca] =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Ar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] </a:t>
            </a:r>
            <a:r>
              <a:rPr lang="en-US" sz="2400" dirty="0"/>
              <a:t>4s</a:t>
            </a:r>
            <a:r>
              <a:rPr lang="en-US" sz="2400" baseline="30000" dirty="0"/>
              <a:t>2</a:t>
            </a:r>
            <a:endParaRPr lang="en-US" sz="24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BC9B3B-1AAA-4941-955B-50778469C82C}"/>
              </a:ext>
            </a:extLst>
          </p:cNvPr>
          <p:cNvGrpSpPr/>
          <p:nvPr/>
        </p:nvGrpSpPr>
        <p:grpSpPr>
          <a:xfrm>
            <a:off x="0" y="943499"/>
            <a:ext cx="7391400" cy="5549900"/>
            <a:chOff x="107073" y="654050"/>
            <a:chExt cx="7391400" cy="5549900"/>
          </a:xfrm>
        </p:grpSpPr>
        <p:pic>
          <p:nvPicPr>
            <p:cNvPr id="16" name="Picture 1" descr="page1image29230096">
              <a:extLst>
                <a:ext uri="{FF2B5EF4-FFF2-40B4-BE49-F238E27FC236}">
                  <a16:creationId xmlns:a16="http://schemas.microsoft.com/office/drawing/2014/main" id="{CB15F67E-3EBC-3F48-B568-03EC86A1FA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73" y="654050"/>
              <a:ext cx="7391400" cy="554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Up Arrow 16">
              <a:extLst>
                <a:ext uri="{FF2B5EF4-FFF2-40B4-BE49-F238E27FC236}">
                  <a16:creationId xmlns:a16="http://schemas.microsoft.com/office/drawing/2014/main" id="{AD97697F-3704-8E4E-B676-6A7395495AF1}"/>
                </a:ext>
              </a:extLst>
            </p:cNvPr>
            <p:cNvSpPr/>
            <p:nvPr/>
          </p:nvSpPr>
          <p:spPr>
            <a:xfrm>
              <a:off x="4848736" y="2075184"/>
              <a:ext cx="473414" cy="4127010"/>
            </a:xfrm>
            <a:prstGeom prst="up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F824E99-3550-3241-B7C2-C6ED728686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36873" y="2067189"/>
              <a:ext cx="4091554" cy="9021"/>
            </a:xfrm>
            <a:prstGeom prst="line">
              <a:avLst/>
            </a:prstGeom>
            <a:ln w="254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C2E28DA-6CDC-E644-8E62-BF85FF51B42B}"/>
              </a:ext>
            </a:extLst>
          </p:cNvPr>
          <p:cNvSpPr/>
          <p:nvPr/>
        </p:nvSpPr>
        <p:spPr>
          <a:xfrm>
            <a:off x="8568618" y="1268698"/>
            <a:ext cx="416908" cy="268623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14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3d</a:t>
            </a:r>
          </a:p>
        </p:txBody>
      </p:sp>
      <p:pic>
        <p:nvPicPr>
          <p:cNvPr id="22" name="Picture 4" descr="https://printablepage.com/wp-content/uploads/2018/01/printable-periodic-table-of-elements-with-names-for-kids-printable-periodic-table-of-elements-1.jpg">
            <a:extLst>
              <a:ext uri="{FF2B5EF4-FFF2-40B4-BE49-F238E27FC236}">
                <a16:creationId xmlns:a16="http://schemas.microsoft.com/office/drawing/2014/main" id="{4B7ABE2A-926D-BD4B-A6BC-E50192739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0"/>
          <a:stretch/>
        </p:blipFill>
        <p:spPr bwMode="auto">
          <a:xfrm>
            <a:off x="8529897" y="553207"/>
            <a:ext cx="3390796" cy="232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55EFA31-CD4D-1A4B-89E8-7F1C986CB3EC}"/>
              </a:ext>
            </a:extLst>
          </p:cNvPr>
          <p:cNvGrpSpPr/>
          <p:nvPr/>
        </p:nvGrpSpPr>
        <p:grpSpPr>
          <a:xfrm>
            <a:off x="0" y="943499"/>
            <a:ext cx="7391400" cy="5549900"/>
            <a:chOff x="107073" y="654050"/>
            <a:chExt cx="7391400" cy="5549900"/>
          </a:xfrm>
        </p:grpSpPr>
        <p:pic>
          <p:nvPicPr>
            <p:cNvPr id="17" name="Picture 1" descr="page1image29230096">
              <a:extLst>
                <a:ext uri="{FF2B5EF4-FFF2-40B4-BE49-F238E27FC236}">
                  <a16:creationId xmlns:a16="http://schemas.microsoft.com/office/drawing/2014/main" id="{BCC980DA-3D48-7949-A4D2-9668F54C05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73" y="654050"/>
              <a:ext cx="7391400" cy="554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Up Arrow 17">
              <a:extLst>
                <a:ext uri="{FF2B5EF4-FFF2-40B4-BE49-F238E27FC236}">
                  <a16:creationId xmlns:a16="http://schemas.microsoft.com/office/drawing/2014/main" id="{39ECD988-E5F4-DB42-AA57-AFC21ABB442D}"/>
                </a:ext>
              </a:extLst>
            </p:cNvPr>
            <p:cNvSpPr/>
            <p:nvPr/>
          </p:nvSpPr>
          <p:spPr>
            <a:xfrm>
              <a:off x="4848736" y="2075184"/>
              <a:ext cx="473414" cy="4127010"/>
            </a:xfrm>
            <a:prstGeom prst="up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5498FED-569E-2641-8071-29F37A9AA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6977" y="1773898"/>
              <a:ext cx="5872666" cy="1"/>
            </a:xfrm>
            <a:prstGeom prst="line">
              <a:avLst/>
            </a:prstGeom>
            <a:ln w="254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" descr="s,p,d,f Orbitals - Chemistry | Socratic">
            <a:extLst>
              <a:ext uri="{FF2B5EF4-FFF2-40B4-BE49-F238E27FC236}">
                <a16:creationId xmlns:a16="http://schemas.microsoft.com/office/drawing/2014/main" id="{C1BC8CB5-A863-F34F-ACC2-3C0263E17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570" y="3243935"/>
            <a:ext cx="2234849" cy="165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03CE602-C7FA-CE46-A09C-A04E2181F2DE}"/>
              </a:ext>
            </a:extLst>
          </p:cNvPr>
          <p:cNvSpPr txBox="1"/>
          <p:nvPr/>
        </p:nvSpPr>
        <p:spPr>
          <a:xfrm>
            <a:off x="7475878" y="5528876"/>
            <a:ext cx="2885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[Sc] =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[Ar] </a:t>
            </a:r>
            <a:r>
              <a:rPr lang="en-US" sz="2400" dirty="0"/>
              <a:t>4s</a:t>
            </a:r>
            <a:r>
              <a:rPr lang="en-US" sz="2400" baseline="30000" dirty="0"/>
              <a:t>2</a:t>
            </a:r>
            <a:r>
              <a:rPr lang="en-US" sz="2400" dirty="0"/>
              <a:t>3d</a:t>
            </a:r>
            <a:r>
              <a:rPr lang="en-US" sz="2400" baseline="30000" dirty="0"/>
              <a:t>1</a:t>
            </a:r>
            <a:r>
              <a:rPr lang="en-US" sz="2400" dirty="0"/>
              <a:t> </a:t>
            </a:r>
          </a:p>
          <a:p>
            <a:r>
              <a:rPr lang="en-US" sz="2400" dirty="0"/>
              <a:t>…</a:t>
            </a:r>
          </a:p>
          <a:p>
            <a:r>
              <a:rPr lang="en-US" sz="2400" dirty="0"/>
              <a:t>[Zn] =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Ar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] </a:t>
            </a:r>
            <a:r>
              <a:rPr lang="en-US" sz="2400" dirty="0"/>
              <a:t>4s</a:t>
            </a:r>
            <a:r>
              <a:rPr lang="en-US" sz="2400" baseline="30000" dirty="0"/>
              <a:t>2</a:t>
            </a:r>
            <a:r>
              <a:rPr lang="en-US" sz="2400" dirty="0"/>
              <a:t>3d</a:t>
            </a:r>
            <a:r>
              <a:rPr lang="en-US" sz="2400" baseline="30000" dirty="0"/>
              <a:t>10</a:t>
            </a:r>
            <a:r>
              <a:rPr lang="en-US" sz="24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CFBD5-5D61-4B40-9F8E-00044F7626A5}"/>
              </a:ext>
            </a:extLst>
          </p:cNvPr>
          <p:cNvSpPr txBox="1"/>
          <p:nvPr/>
        </p:nvSpPr>
        <p:spPr>
          <a:xfrm>
            <a:off x="9686610" y="3288834"/>
            <a:ext cx="25053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Did you see these in Spartan? How were they similar/ different?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3206B68-834C-334E-8EE4-8471DD970724}"/>
              </a:ext>
            </a:extLst>
          </p:cNvPr>
          <p:cNvSpPr/>
          <p:nvPr/>
        </p:nvSpPr>
        <p:spPr>
          <a:xfrm>
            <a:off x="8928059" y="1283507"/>
            <a:ext cx="1853821" cy="261257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623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4p is next  </a:t>
            </a:r>
          </a:p>
        </p:txBody>
      </p:sp>
      <p:pic>
        <p:nvPicPr>
          <p:cNvPr id="22" name="Picture 4" descr="https://printablepage.com/wp-content/uploads/2018/01/printable-periodic-table-of-elements-with-names-for-kids-printable-periodic-table-of-elements-1.jpg">
            <a:extLst>
              <a:ext uri="{FF2B5EF4-FFF2-40B4-BE49-F238E27FC236}">
                <a16:creationId xmlns:a16="http://schemas.microsoft.com/office/drawing/2014/main" id="{4B7ABE2A-926D-BD4B-A6BC-E50192739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0"/>
          <a:stretch/>
        </p:blipFill>
        <p:spPr bwMode="auto">
          <a:xfrm>
            <a:off x="8529897" y="553207"/>
            <a:ext cx="3390796" cy="232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55EFA31-CD4D-1A4B-89E8-7F1C986CB3EC}"/>
              </a:ext>
            </a:extLst>
          </p:cNvPr>
          <p:cNvGrpSpPr/>
          <p:nvPr/>
        </p:nvGrpSpPr>
        <p:grpSpPr>
          <a:xfrm>
            <a:off x="0" y="943499"/>
            <a:ext cx="7391400" cy="5549900"/>
            <a:chOff x="107073" y="654050"/>
            <a:chExt cx="7391400" cy="5549900"/>
          </a:xfrm>
        </p:grpSpPr>
        <p:pic>
          <p:nvPicPr>
            <p:cNvPr id="17" name="Picture 1" descr="page1image29230096">
              <a:extLst>
                <a:ext uri="{FF2B5EF4-FFF2-40B4-BE49-F238E27FC236}">
                  <a16:creationId xmlns:a16="http://schemas.microsoft.com/office/drawing/2014/main" id="{BCC980DA-3D48-7949-A4D2-9668F54C05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73" y="654050"/>
              <a:ext cx="7391400" cy="554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Up Arrow 17">
              <a:extLst>
                <a:ext uri="{FF2B5EF4-FFF2-40B4-BE49-F238E27FC236}">
                  <a16:creationId xmlns:a16="http://schemas.microsoft.com/office/drawing/2014/main" id="{39ECD988-E5F4-DB42-AA57-AFC21ABB442D}"/>
                </a:ext>
              </a:extLst>
            </p:cNvPr>
            <p:cNvSpPr/>
            <p:nvPr/>
          </p:nvSpPr>
          <p:spPr>
            <a:xfrm>
              <a:off x="4848736" y="2075184"/>
              <a:ext cx="473414" cy="4127010"/>
            </a:xfrm>
            <a:prstGeom prst="up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5498FED-569E-2641-8071-29F37A9AA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6977" y="1620224"/>
              <a:ext cx="5872666" cy="1"/>
            </a:xfrm>
            <a:prstGeom prst="line">
              <a:avLst/>
            </a:prstGeom>
            <a:ln w="254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3CE602-C7FA-CE46-A09C-A04E2181F2DE}"/>
              </a:ext>
            </a:extLst>
          </p:cNvPr>
          <p:cNvSpPr txBox="1"/>
          <p:nvPr/>
        </p:nvSpPr>
        <p:spPr>
          <a:xfrm>
            <a:off x="7525982" y="4100909"/>
            <a:ext cx="4185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[Ga] =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[Ar] </a:t>
            </a:r>
            <a:r>
              <a:rPr lang="en-US" sz="2400" dirty="0"/>
              <a:t>4s</a:t>
            </a:r>
            <a:r>
              <a:rPr lang="en-US" sz="2400" baseline="30000" dirty="0"/>
              <a:t>2</a:t>
            </a:r>
            <a:r>
              <a:rPr lang="en-US" sz="2400" dirty="0"/>
              <a:t>3d</a:t>
            </a:r>
            <a:r>
              <a:rPr lang="en-US" sz="2400" baseline="30000" dirty="0"/>
              <a:t>10</a:t>
            </a:r>
            <a:r>
              <a:rPr lang="en-US" sz="2400" dirty="0"/>
              <a:t>4p</a:t>
            </a:r>
            <a:r>
              <a:rPr lang="en-US" sz="2400" baseline="30000" dirty="0"/>
              <a:t>1</a:t>
            </a:r>
            <a:r>
              <a:rPr lang="en-US" sz="2400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34F4DA5-41FB-B842-834D-30CDBD284D0D}"/>
              </a:ext>
            </a:extLst>
          </p:cNvPr>
          <p:cNvSpPr/>
          <p:nvPr/>
        </p:nvSpPr>
        <p:spPr>
          <a:xfrm>
            <a:off x="10721591" y="1306286"/>
            <a:ext cx="241161" cy="221063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103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4p is next</a:t>
            </a:r>
          </a:p>
        </p:txBody>
      </p:sp>
      <p:pic>
        <p:nvPicPr>
          <p:cNvPr id="22" name="Picture 4" descr="https://printablepage.com/wp-content/uploads/2018/01/printable-periodic-table-of-elements-with-names-for-kids-printable-periodic-table-of-elements-1.jpg">
            <a:extLst>
              <a:ext uri="{FF2B5EF4-FFF2-40B4-BE49-F238E27FC236}">
                <a16:creationId xmlns:a16="http://schemas.microsoft.com/office/drawing/2014/main" id="{4B7ABE2A-926D-BD4B-A6BC-E50192739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0"/>
          <a:stretch/>
        </p:blipFill>
        <p:spPr bwMode="auto">
          <a:xfrm>
            <a:off x="8529897" y="553207"/>
            <a:ext cx="3390796" cy="232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55EFA31-CD4D-1A4B-89E8-7F1C986CB3EC}"/>
              </a:ext>
            </a:extLst>
          </p:cNvPr>
          <p:cNvGrpSpPr/>
          <p:nvPr/>
        </p:nvGrpSpPr>
        <p:grpSpPr>
          <a:xfrm>
            <a:off x="0" y="943499"/>
            <a:ext cx="7391400" cy="5549900"/>
            <a:chOff x="107073" y="654050"/>
            <a:chExt cx="7391400" cy="5549900"/>
          </a:xfrm>
        </p:grpSpPr>
        <p:pic>
          <p:nvPicPr>
            <p:cNvPr id="17" name="Picture 1" descr="page1image29230096">
              <a:extLst>
                <a:ext uri="{FF2B5EF4-FFF2-40B4-BE49-F238E27FC236}">
                  <a16:creationId xmlns:a16="http://schemas.microsoft.com/office/drawing/2014/main" id="{BCC980DA-3D48-7949-A4D2-9668F54C05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73" y="654050"/>
              <a:ext cx="7391400" cy="554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Up Arrow 17">
              <a:extLst>
                <a:ext uri="{FF2B5EF4-FFF2-40B4-BE49-F238E27FC236}">
                  <a16:creationId xmlns:a16="http://schemas.microsoft.com/office/drawing/2014/main" id="{39ECD988-E5F4-DB42-AA57-AFC21ABB442D}"/>
                </a:ext>
              </a:extLst>
            </p:cNvPr>
            <p:cNvSpPr/>
            <p:nvPr/>
          </p:nvSpPr>
          <p:spPr>
            <a:xfrm>
              <a:off x="4848736" y="2075184"/>
              <a:ext cx="473414" cy="4127010"/>
            </a:xfrm>
            <a:prstGeom prst="up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5498FED-569E-2641-8071-29F37A9AA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6977" y="1620224"/>
              <a:ext cx="5872666" cy="1"/>
            </a:xfrm>
            <a:prstGeom prst="line">
              <a:avLst/>
            </a:prstGeom>
            <a:ln w="254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3CE602-C7FA-CE46-A09C-A04E2181F2DE}"/>
              </a:ext>
            </a:extLst>
          </p:cNvPr>
          <p:cNvSpPr txBox="1"/>
          <p:nvPr/>
        </p:nvSpPr>
        <p:spPr>
          <a:xfrm>
            <a:off x="7525982" y="4100909"/>
            <a:ext cx="46660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[Ga] =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[Ar] </a:t>
            </a:r>
            <a:r>
              <a:rPr lang="en-US" sz="2400" dirty="0"/>
              <a:t>4s</a:t>
            </a:r>
            <a:r>
              <a:rPr lang="en-US" sz="2400" baseline="30000" dirty="0"/>
              <a:t>2</a:t>
            </a:r>
            <a:r>
              <a:rPr lang="en-US" sz="2400" dirty="0"/>
              <a:t>3d</a:t>
            </a:r>
            <a:r>
              <a:rPr lang="en-US" sz="2400" baseline="30000" dirty="0"/>
              <a:t>10</a:t>
            </a:r>
            <a:r>
              <a:rPr lang="en-US" sz="2400" dirty="0"/>
              <a:t>4p</a:t>
            </a:r>
            <a:r>
              <a:rPr lang="en-US" sz="2400" baseline="30000" dirty="0"/>
              <a:t>1</a:t>
            </a:r>
            <a:r>
              <a:rPr lang="en-US" sz="2400" dirty="0"/>
              <a:t> </a:t>
            </a:r>
          </a:p>
          <a:p>
            <a:r>
              <a:rPr lang="en-US" sz="2400" dirty="0"/>
              <a:t>[Ge] =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Ar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] </a:t>
            </a:r>
            <a:r>
              <a:rPr lang="en-US" sz="2400" dirty="0"/>
              <a:t>4s</a:t>
            </a:r>
            <a:r>
              <a:rPr lang="en-US" sz="2400" baseline="30000" dirty="0"/>
              <a:t>2</a:t>
            </a:r>
            <a:r>
              <a:rPr lang="en-US" sz="2400" dirty="0"/>
              <a:t>3d</a:t>
            </a:r>
            <a:r>
              <a:rPr lang="en-US" sz="2400" baseline="30000" dirty="0"/>
              <a:t>10</a:t>
            </a:r>
            <a:r>
              <a:rPr lang="en-US" sz="2400" dirty="0"/>
              <a:t>4p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</a:p>
          <a:p>
            <a:r>
              <a:rPr lang="en-US" sz="2400" dirty="0"/>
              <a:t>…</a:t>
            </a:r>
          </a:p>
          <a:p>
            <a:r>
              <a:rPr lang="en-US" sz="2400" dirty="0"/>
              <a:t>[Kr] =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[Ar] </a:t>
            </a:r>
            <a:r>
              <a:rPr lang="en-US" sz="2400" dirty="0"/>
              <a:t>4s</a:t>
            </a:r>
            <a:r>
              <a:rPr lang="en-US" sz="2400" baseline="30000" dirty="0"/>
              <a:t>2</a:t>
            </a:r>
            <a:r>
              <a:rPr lang="en-US" sz="2400" dirty="0"/>
              <a:t>3d</a:t>
            </a:r>
            <a:r>
              <a:rPr lang="en-US" sz="2400" baseline="30000" dirty="0"/>
              <a:t>10</a:t>
            </a:r>
            <a:r>
              <a:rPr lang="en-US" sz="2400" dirty="0"/>
              <a:t>4p</a:t>
            </a:r>
            <a:r>
              <a:rPr lang="en-US" sz="2400" baseline="30000" dirty="0"/>
              <a:t>6</a:t>
            </a:r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C8F14B-42EF-F245-B44A-BFCB01D3B278}"/>
              </a:ext>
            </a:extLst>
          </p:cNvPr>
          <p:cNvSpPr/>
          <p:nvPr/>
        </p:nvSpPr>
        <p:spPr>
          <a:xfrm>
            <a:off x="10721591" y="1266092"/>
            <a:ext cx="1199102" cy="261257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572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Noble gases He through Kr</a:t>
            </a:r>
          </a:p>
        </p:txBody>
      </p:sp>
      <p:pic>
        <p:nvPicPr>
          <p:cNvPr id="22" name="Picture 4" descr="https://printablepage.com/wp-content/uploads/2018/01/printable-periodic-table-of-elements-with-names-for-kids-printable-periodic-table-of-elements-1.jpg">
            <a:extLst>
              <a:ext uri="{FF2B5EF4-FFF2-40B4-BE49-F238E27FC236}">
                <a16:creationId xmlns:a16="http://schemas.microsoft.com/office/drawing/2014/main" id="{4B7ABE2A-926D-BD4B-A6BC-E50192739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0"/>
          <a:stretch/>
        </p:blipFill>
        <p:spPr bwMode="auto">
          <a:xfrm>
            <a:off x="8529897" y="553207"/>
            <a:ext cx="3390796" cy="232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55EFA31-CD4D-1A4B-89E8-7F1C986CB3EC}"/>
              </a:ext>
            </a:extLst>
          </p:cNvPr>
          <p:cNvGrpSpPr/>
          <p:nvPr/>
        </p:nvGrpSpPr>
        <p:grpSpPr>
          <a:xfrm>
            <a:off x="0" y="943499"/>
            <a:ext cx="7391400" cy="5549900"/>
            <a:chOff x="107073" y="654050"/>
            <a:chExt cx="7391400" cy="5549900"/>
          </a:xfrm>
        </p:grpSpPr>
        <p:pic>
          <p:nvPicPr>
            <p:cNvPr id="17" name="Picture 1" descr="page1image29230096">
              <a:extLst>
                <a:ext uri="{FF2B5EF4-FFF2-40B4-BE49-F238E27FC236}">
                  <a16:creationId xmlns:a16="http://schemas.microsoft.com/office/drawing/2014/main" id="{BCC980DA-3D48-7949-A4D2-9668F54C05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73" y="654050"/>
              <a:ext cx="7391400" cy="554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Up Arrow 17">
              <a:extLst>
                <a:ext uri="{FF2B5EF4-FFF2-40B4-BE49-F238E27FC236}">
                  <a16:creationId xmlns:a16="http://schemas.microsoft.com/office/drawing/2014/main" id="{39ECD988-E5F4-DB42-AA57-AFC21ABB442D}"/>
                </a:ext>
              </a:extLst>
            </p:cNvPr>
            <p:cNvSpPr/>
            <p:nvPr/>
          </p:nvSpPr>
          <p:spPr>
            <a:xfrm>
              <a:off x="4848736" y="2075184"/>
              <a:ext cx="473414" cy="4127010"/>
            </a:xfrm>
            <a:prstGeom prst="up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3CE602-C7FA-CE46-A09C-A04E2181F2DE}"/>
              </a:ext>
            </a:extLst>
          </p:cNvPr>
          <p:cNvSpPr txBox="1"/>
          <p:nvPr/>
        </p:nvSpPr>
        <p:spPr>
          <a:xfrm>
            <a:off x="6027836" y="3089310"/>
            <a:ext cx="616416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[He] = 1s</a:t>
            </a:r>
            <a:r>
              <a:rPr lang="en-US" sz="2400" baseline="30000" dirty="0"/>
              <a:t>2</a:t>
            </a:r>
          </a:p>
          <a:p>
            <a:r>
              <a:rPr lang="en-US" sz="2400" dirty="0"/>
              <a:t>[Ne] =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[He] </a:t>
            </a:r>
            <a:r>
              <a:rPr lang="en-US" sz="2400" dirty="0"/>
              <a:t>2s</a:t>
            </a:r>
            <a:r>
              <a:rPr lang="en-US" sz="2400" baseline="30000" dirty="0"/>
              <a:t>2 </a:t>
            </a:r>
            <a:r>
              <a:rPr lang="en-US" sz="2400" dirty="0"/>
              <a:t>2p</a:t>
            </a:r>
            <a:r>
              <a:rPr lang="en-US" sz="2400" baseline="30000" dirty="0"/>
              <a:t>6</a:t>
            </a:r>
          </a:p>
          <a:p>
            <a:r>
              <a:rPr lang="en-US" sz="2400" dirty="0"/>
              <a:t>[</a:t>
            </a:r>
            <a:r>
              <a:rPr lang="en-US" sz="2400" dirty="0" err="1"/>
              <a:t>Ar</a:t>
            </a:r>
            <a:r>
              <a:rPr lang="en-US" sz="2400" dirty="0"/>
              <a:t>] =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[Ne] </a:t>
            </a:r>
            <a:r>
              <a:rPr lang="en-US" sz="2400" dirty="0"/>
              <a:t>3s</a:t>
            </a:r>
            <a:r>
              <a:rPr lang="en-US" sz="2400" baseline="30000" dirty="0"/>
              <a:t>2 </a:t>
            </a:r>
            <a:r>
              <a:rPr lang="en-US" sz="2400" dirty="0"/>
              <a:t>3p</a:t>
            </a:r>
            <a:r>
              <a:rPr lang="en-US" sz="2400" baseline="30000" dirty="0"/>
              <a:t>6</a:t>
            </a:r>
          </a:p>
          <a:p>
            <a:r>
              <a:rPr lang="en-US" sz="2400" dirty="0"/>
              <a:t>[Kr] =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Ar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]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3d</a:t>
            </a:r>
            <a:r>
              <a:rPr lang="en-US" sz="2400" baseline="30000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dirty="0"/>
              <a:t>4s</a:t>
            </a:r>
            <a:r>
              <a:rPr lang="en-US" sz="2400" baseline="30000" dirty="0"/>
              <a:t>2</a:t>
            </a:r>
            <a:r>
              <a:rPr lang="en-US" sz="2400" dirty="0"/>
              <a:t>4p</a:t>
            </a:r>
            <a:r>
              <a:rPr lang="en-US" sz="2400" baseline="30000" dirty="0"/>
              <a:t>6</a:t>
            </a:r>
          </a:p>
          <a:p>
            <a:r>
              <a:rPr lang="en-US" sz="2400" dirty="0"/>
              <a:t>[</a:t>
            </a:r>
            <a:r>
              <a:rPr lang="en-US" sz="2400" dirty="0" err="1"/>
              <a:t>Xe</a:t>
            </a:r>
            <a:r>
              <a:rPr lang="en-US" sz="2400" dirty="0"/>
              <a:t>] = … 5s</a:t>
            </a:r>
            <a:r>
              <a:rPr lang="en-US" sz="2400" baseline="30000" dirty="0"/>
              <a:t>2 </a:t>
            </a:r>
            <a:r>
              <a:rPr lang="en-US" sz="2400" dirty="0"/>
              <a:t>5p</a:t>
            </a:r>
            <a:r>
              <a:rPr lang="en-US" sz="2400" baseline="30000" dirty="0"/>
              <a:t>6</a:t>
            </a:r>
            <a:endParaRPr lang="en-US" sz="2400" dirty="0"/>
          </a:p>
          <a:p>
            <a:r>
              <a:rPr lang="en-US" sz="2400" dirty="0"/>
              <a:t>[Rn] = … 6s</a:t>
            </a:r>
            <a:r>
              <a:rPr lang="en-US" sz="2400" baseline="30000" dirty="0"/>
              <a:t>2 </a:t>
            </a:r>
            <a:r>
              <a:rPr lang="en-US" sz="2400" dirty="0"/>
              <a:t>6p</a:t>
            </a:r>
            <a:r>
              <a:rPr lang="en-US" sz="2400" baseline="30000" dirty="0"/>
              <a:t>6</a:t>
            </a:r>
            <a:endParaRPr lang="en-US" sz="2400" dirty="0"/>
          </a:p>
          <a:p>
            <a:endParaRPr lang="en-US" sz="2400" baseline="30000" dirty="0"/>
          </a:p>
          <a:p>
            <a:r>
              <a:rPr lang="en-US" sz="2400" dirty="0"/>
              <a:t>All are filled through their p-subshell; all are inert (non-reactive) gases. The </a:t>
            </a:r>
            <a:r>
              <a:rPr lang="en-US" sz="2400" b="1" dirty="0"/>
              <a:t>Noble Gases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139E2E6-9565-8D47-B8C8-44867BC004CE}"/>
              </a:ext>
            </a:extLst>
          </p:cNvPr>
          <p:cNvSpPr/>
          <p:nvPr/>
        </p:nvSpPr>
        <p:spPr>
          <a:xfrm>
            <a:off x="1295419" y="1880961"/>
            <a:ext cx="2633485" cy="4539935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4342B7A-72FE-6948-9956-7F7E84267755}"/>
              </a:ext>
            </a:extLst>
          </p:cNvPr>
          <p:cNvSpPr/>
          <p:nvPr/>
        </p:nvSpPr>
        <p:spPr>
          <a:xfrm>
            <a:off x="11564471" y="575415"/>
            <a:ext cx="356222" cy="1424207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22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6B4FB4-9C1A-224A-8E37-6C6F9C519BC6}"/>
                  </a:ext>
                </a:extLst>
              </p:cNvPr>
              <p:cNvSpPr txBox="1"/>
              <p:nvPr/>
            </p:nvSpPr>
            <p:spPr>
              <a:xfrm>
                <a:off x="0" y="21417"/>
                <a:ext cx="11564471" cy="56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Helium: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000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m:rPr>
                            <m:sty m:val="p"/>
                          </m:rPr>
                          <a:rPr lang="en-US" sz="3000" b="0" i="0" dirty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  <m:r>
                      <a:rPr lang="en-US" sz="30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b="1" i="1" dirty="0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US" sz="30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dirty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6B4FB4-9C1A-224A-8E37-6C6F9C519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417"/>
                <a:ext cx="11564471" cy="564450"/>
              </a:xfrm>
              <a:prstGeom prst="rect">
                <a:avLst/>
              </a:prstGeom>
              <a:blipFill>
                <a:blip r:embed="rId3"/>
                <a:stretch>
                  <a:fillRect l="-1317" t="-869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7" name="Picture 1" descr="page1image29230096">
            <a:extLst>
              <a:ext uri="{FF2B5EF4-FFF2-40B4-BE49-F238E27FC236}">
                <a16:creationId xmlns:a16="http://schemas.microsoft.com/office/drawing/2014/main" id="{2B1989E1-9AF3-F343-90AA-21D7374D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3499"/>
            <a:ext cx="7391400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E804E09-6255-074D-81DD-A2AB5C6A38C0}"/>
              </a:ext>
            </a:extLst>
          </p:cNvPr>
          <p:cNvGrpSpPr/>
          <p:nvPr/>
        </p:nvGrpSpPr>
        <p:grpSpPr>
          <a:xfrm>
            <a:off x="2304288" y="5711923"/>
            <a:ext cx="10040106" cy="830997"/>
            <a:chOff x="2304288" y="5711923"/>
            <a:chExt cx="10040106" cy="83099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C49023C-8C21-2344-8CB9-109211AED25D}"/>
                </a:ext>
              </a:extLst>
            </p:cNvPr>
            <p:cNvSpPr txBox="1"/>
            <p:nvPr/>
          </p:nvSpPr>
          <p:spPr>
            <a:xfrm>
              <a:off x="6795477" y="5711923"/>
              <a:ext cx="55489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Spartan labels this </a:t>
              </a:r>
              <a:r>
                <a:rPr lang="en-US" sz="2400" b="1" dirty="0"/>
                <a:t>HOMO</a:t>
              </a:r>
              <a:r>
                <a:rPr lang="en-US" sz="2400" dirty="0"/>
                <a:t> – which stands for “Highest Occupied Molecular Orbital”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C1A1BC3-9071-8A40-8024-C9B06E772D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4288" y="6051221"/>
              <a:ext cx="4020312" cy="0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C446EE-7189-3C4A-B926-983B4F58D044}"/>
              </a:ext>
            </a:extLst>
          </p:cNvPr>
          <p:cNvGrpSpPr/>
          <p:nvPr/>
        </p:nvGrpSpPr>
        <p:grpSpPr>
          <a:xfrm>
            <a:off x="1638300" y="5829300"/>
            <a:ext cx="76200" cy="313801"/>
            <a:chOff x="1905000" y="5207000"/>
            <a:chExt cx="76200" cy="313801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023B06-B539-DF4E-9644-5DB6ED55E3E4}"/>
                </a:ext>
              </a:extLst>
            </p:cNvPr>
            <p:cNvCxnSpPr/>
            <p:nvPr/>
          </p:nvCxnSpPr>
          <p:spPr>
            <a:xfrm flipV="1">
              <a:off x="1905000" y="5207000"/>
              <a:ext cx="0" cy="2651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E685BB-BB7F-1045-B478-C97CE8D63C7F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5230876"/>
              <a:ext cx="0" cy="2899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2022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6B4FB4-9C1A-224A-8E37-6C6F9C519BC6}"/>
                  </a:ext>
                </a:extLst>
              </p:cNvPr>
              <p:cNvSpPr txBox="1"/>
              <p:nvPr/>
            </p:nvSpPr>
            <p:spPr>
              <a:xfrm>
                <a:off x="0" y="21417"/>
                <a:ext cx="11564471" cy="56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Helium: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000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m:rPr>
                            <m:sty m:val="p"/>
                          </m:rPr>
                          <a:rPr lang="en-US" sz="3000" b="0" i="0" dirty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  <m:r>
                      <a:rPr lang="en-US" sz="30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b="1" i="1" dirty="0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US" sz="30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dirty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6B4FB4-9C1A-224A-8E37-6C6F9C519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417"/>
                <a:ext cx="11564471" cy="564450"/>
              </a:xfrm>
              <a:prstGeom prst="rect">
                <a:avLst/>
              </a:prstGeom>
              <a:blipFill>
                <a:blip r:embed="rId3"/>
                <a:stretch>
                  <a:fillRect l="-1317" t="-869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7" name="Picture 1" descr="page1image29230096">
            <a:extLst>
              <a:ext uri="{FF2B5EF4-FFF2-40B4-BE49-F238E27FC236}">
                <a16:creationId xmlns:a16="http://schemas.microsoft.com/office/drawing/2014/main" id="{2B1989E1-9AF3-F343-90AA-21D7374D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3499"/>
            <a:ext cx="7391400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E804E09-6255-074D-81DD-A2AB5C6A38C0}"/>
              </a:ext>
            </a:extLst>
          </p:cNvPr>
          <p:cNvGrpSpPr/>
          <p:nvPr/>
        </p:nvGrpSpPr>
        <p:grpSpPr>
          <a:xfrm>
            <a:off x="2304288" y="4121986"/>
            <a:ext cx="10040106" cy="2420934"/>
            <a:chOff x="2304288" y="4121986"/>
            <a:chExt cx="10040106" cy="242093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C49023C-8C21-2344-8CB9-109211AED25D}"/>
                </a:ext>
              </a:extLst>
            </p:cNvPr>
            <p:cNvSpPr txBox="1"/>
            <p:nvPr/>
          </p:nvSpPr>
          <p:spPr>
            <a:xfrm>
              <a:off x="6795477" y="5711923"/>
              <a:ext cx="55489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Spartan labels this </a:t>
              </a:r>
              <a:r>
                <a:rPr lang="en-US" sz="2400" b="1" dirty="0"/>
                <a:t>HOMO</a:t>
              </a:r>
              <a:r>
                <a:rPr lang="en-US" sz="2400" dirty="0"/>
                <a:t> – which stands for “Highest Occupied Molecular Orbital”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08B102-F793-414A-AD50-62FA356BA7E1}"/>
                </a:ext>
              </a:extLst>
            </p:cNvPr>
            <p:cNvSpPr txBox="1"/>
            <p:nvPr/>
          </p:nvSpPr>
          <p:spPr>
            <a:xfrm>
              <a:off x="6746348" y="4121986"/>
              <a:ext cx="5598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Spartan labels this </a:t>
              </a:r>
              <a:r>
                <a:rPr lang="en-US" sz="2400" b="1" dirty="0"/>
                <a:t>LUMO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C1A1BC3-9071-8A40-8024-C9B06E772D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4288" y="6051221"/>
              <a:ext cx="4020312" cy="0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4A5C94F-4C64-EA46-A6C2-1A85A3BF87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4288" y="4432733"/>
              <a:ext cx="4227576" cy="0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C446EE-7189-3C4A-B926-983B4F58D044}"/>
              </a:ext>
            </a:extLst>
          </p:cNvPr>
          <p:cNvGrpSpPr/>
          <p:nvPr/>
        </p:nvGrpSpPr>
        <p:grpSpPr>
          <a:xfrm>
            <a:off x="1638300" y="5829300"/>
            <a:ext cx="76200" cy="313801"/>
            <a:chOff x="1905000" y="5207000"/>
            <a:chExt cx="76200" cy="313801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023B06-B539-DF4E-9644-5DB6ED55E3E4}"/>
                </a:ext>
              </a:extLst>
            </p:cNvPr>
            <p:cNvCxnSpPr/>
            <p:nvPr/>
          </p:nvCxnSpPr>
          <p:spPr>
            <a:xfrm flipV="1">
              <a:off x="1905000" y="5207000"/>
              <a:ext cx="0" cy="2651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E685BB-BB7F-1045-B478-C97CE8D63C7F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5230876"/>
              <a:ext cx="0" cy="2899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7471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6B4FB4-9C1A-224A-8E37-6C6F9C519BC6}"/>
                  </a:ext>
                </a:extLst>
              </p:cNvPr>
              <p:cNvSpPr txBox="1"/>
              <p:nvPr/>
            </p:nvSpPr>
            <p:spPr>
              <a:xfrm>
                <a:off x="0" y="21417"/>
                <a:ext cx="11564471" cy="56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Helium: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000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m:rPr>
                            <m:sty m:val="p"/>
                          </m:rPr>
                          <a:rPr lang="en-US" sz="3000" b="0" i="0" dirty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  <m:r>
                      <a:rPr lang="en-US" sz="30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b="1" i="1" dirty="0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US" sz="30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dirty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6B4FB4-9C1A-224A-8E37-6C6F9C519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417"/>
                <a:ext cx="11564471" cy="564450"/>
              </a:xfrm>
              <a:prstGeom prst="rect">
                <a:avLst/>
              </a:prstGeom>
              <a:blipFill>
                <a:blip r:embed="rId3"/>
                <a:stretch>
                  <a:fillRect l="-1317" t="-869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7" name="Picture 1" descr="page1image29230096">
            <a:extLst>
              <a:ext uri="{FF2B5EF4-FFF2-40B4-BE49-F238E27FC236}">
                <a16:creationId xmlns:a16="http://schemas.microsoft.com/office/drawing/2014/main" id="{2B1989E1-9AF3-F343-90AA-21D7374D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3499"/>
            <a:ext cx="7391400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E804E09-6255-074D-81DD-A2AB5C6A38C0}"/>
              </a:ext>
            </a:extLst>
          </p:cNvPr>
          <p:cNvGrpSpPr/>
          <p:nvPr/>
        </p:nvGrpSpPr>
        <p:grpSpPr>
          <a:xfrm>
            <a:off x="2304288" y="4121986"/>
            <a:ext cx="10040106" cy="2420934"/>
            <a:chOff x="2304288" y="4121986"/>
            <a:chExt cx="10040106" cy="242093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C49023C-8C21-2344-8CB9-109211AED25D}"/>
                </a:ext>
              </a:extLst>
            </p:cNvPr>
            <p:cNvSpPr txBox="1"/>
            <p:nvPr/>
          </p:nvSpPr>
          <p:spPr>
            <a:xfrm>
              <a:off x="6795477" y="5711923"/>
              <a:ext cx="55489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Spartan labels this </a:t>
              </a:r>
              <a:r>
                <a:rPr lang="en-US" sz="2400" b="1" dirty="0"/>
                <a:t>HOMO</a:t>
              </a:r>
              <a:r>
                <a:rPr lang="en-US" sz="2400" dirty="0"/>
                <a:t> – which stands for “Highest Occupied Molecular Orbital”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08B102-F793-414A-AD50-62FA356BA7E1}"/>
                </a:ext>
              </a:extLst>
            </p:cNvPr>
            <p:cNvSpPr txBox="1"/>
            <p:nvPr/>
          </p:nvSpPr>
          <p:spPr>
            <a:xfrm>
              <a:off x="6746348" y="4121986"/>
              <a:ext cx="55980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Spartan labels this </a:t>
              </a:r>
              <a:r>
                <a:rPr lang="en-US" sz="2400" b="1" dirty="0"/>
                <a:t>LUMO</a:t>
              </a:r>
              <a:r>
                <a:rPr lang="en-US" sz="2400" dirty="0"/>
                <a:t> – which stands for “Lowest Unoccupied Molecular Orbital” (next one up from </a:t>
              </a:r>
              <a:r>
                <a:rPr lang="en-US" sz="2400" b="1" dirty="0"/>
                <a:t>HOMO</a:t>
              </a:r>
              <a:r>
                <a:rPr lang="en-US" sz="2400" dirty="0"/>
                <a:t>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C1A1BC3-9071-8A40-8024-C9B06E772D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4288" y="6051221"/>
              <a:ext cx="4020312" cy="0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4A5C94F-4C64-EA46-A6C2-1A85A3BF87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4288" y="4432733"/>
              <a:ext cx="4227576" cy="0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C446EE-7189-3C4A-B926-983B4F58D044}"/>
              </a:ext>
            </a:extLst>
          </p:cNvPr>
          <p:cNvGrpSpPr/>
          <p:nvPr/>
        </p:nvGrpSpPr>
        <p:grpSpPr>
          <a:xfrm>
            <a:off x="1638300" y="5829300"/>
            <a:ext cx="76200" cy="313801"/>
            <a:chOff x="1905000" y="5207000"/>
            <a:chExt cx="76200" cy="313801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023B06-B539-DF4E-9644-5DB6ED55E3E4}"/>
                </a:ext>
              </a:extLst>
            </p:cNvPr>
            <p:cNvCxnSpPr/>
            <p:nvPr/>
          </p:nvCxnSpPr>
          <p:spPr>
            <a:xfrm flipV="1">
              <a:off x="1905000" y="5207000"/>
              <a:ext cx="0" cy="2651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E685BB-BB7F-1045-B478-C97CE8D63C7F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5230876"/>
              <a:ext cx="0" cy="2899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7013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651DAD-9B7D-8B4A-8B97-E3EEA90D2F62}"/>
              </a:ext>
            </a:extLst>
          </p:cNvPr>
          <p:cNvSpPr txBox="1"/>
          <p:nvPr/>
        </p:nvSpPr>
        <p:spPr>
          <a:xfrm>
            <a:off x="236708" y="103488"/>
            <a:ext cx="11823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Visualizing atomic Orbitals using Spartan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4C419-C834-E84B-A66F-707C1AF077B7}"/>
              </a:ext>
            </a:extLst>
          </p:cNvPr>
          <p:cNvSpPr txBox="1"/>
          <p:nvPr/>
        </p:nvSpPr>
        <p:spPr>
          <a:xfrm>
            <a:off x="236707" y="872833"/>
            <a:ext cx="118234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can submit calculations for most atoms specifying </a:t>
            </a:r>
            <a:r>
              <a:rPr lang="en-US" sz="2400" b="1" dirty="0"/>
              <a:t>Equilibrium Geometry</a:t>
            </a:r>
            <a:r>
              <a:rPr lang="en-US" sz="2400" dirty="0"/>
              <a:t>, which is the default, and B3LYP 6-311+G** (if you specify </a:t>
            </a:r>
            <a:r>
              <a:rPr lang="en-US" sz="2400" b="1" dirty="0"/>
              <a:t>Energy</a:t>
            </a:r>
            <a:r>
              <a:rPr lang="en-US" sz="2400" dirty="0"/>
              <a:t> it’s a little faster). When the calculation is finished, select the </a:t>
            </a:r>
            <a:r>
              <a:rPr lang="en-US" sz="2400" b="1" dirty="0"/>
              <a:t>Orbital Energies </a:t>
            </a:r>
            <a:r>
              <a:rPr lang="en-US" sz="2400" dirty="0"/>
              <a:t>icon, click on one of the horizontal lines on the left side of the page, and switch to </a:t>
            </a:r>
            <a:r>
              <a:rPr lang="en-US" sz="2400" b="1" dirty="0"/>
              <a:t>mesh</a:t>
            </a:r>
            <a:r>
              <a:rPr lang="en-US" sz="2400" dirty="0"/>
              <a:t> style. Also, specify the </a:t>
            </a:r>
            <a:r>
              <a:rPr lang="en-US" sz="2400" b="1" dirty="0"/>
              <a:t>ball-and-wire</a:t>
            </a:r>
            <a:r>
              <a:rPr lang="en-US" sz="2400" dirty="0"/>
              <a:t> model.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2895AD-D2D4-0D4E-AA2F-F77C1D36A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22990"/>
            <a:ext cx="1231900" cy="1130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BB7620-A850-3F40-8236-96DEE2530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897" y="3222990"/>
            <a:ext cx="3644900" cy="1955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893ACF-524B-F84C-9986-0FF57BEB8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03" y="3222990"/>
            <a:ext cx="5321863" cy="32207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3D259B-10FA-A246-97F8-869B522A89F8}"/>
              </a:ext>
            </a:extLst>
          </p:cNvPr>
          <p:cNvSpPr txBox="1"/>
          <p:nvPr/>
        </p:nvSpPr>
        <p:spPr>
          <a:xfrm>
            <a:off x="6148450" y="5288340"/>
            <a:ext cx="59117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GEOO diagram is usually consistent with Spartan, but not always! And Spartan usually limits the orbitals it shows to a subset (outermost, valence shell).</a:t>
            </a:r>
          </a:p>
        </p:txBody>
      </p:sp>
    </p:spTree>
    <p:extLst>
      <p:ext uri="{BB962C8B-B14F-4D97-AF65-F5344CB8AC3E}">
        <p14:creationId xmlns:p14="http://schemas.microsoft.com/office/powerpoint/2010/main" val="2362050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6B4FB4-9C1A-224A-8E37-6C6F9C519BC6}"/>
                  </a:ext>
                </a:extLst>
              </p:cNvPr>
              <p:cNvSpPr txBox="1"/>
              <p:nvPr/>
            </p:nvSpPr>
            <p:spPr>
              <a:xfrm>
                <a:off x="0" y="21417"/>
                <a:ext cx="11564471" cy="56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Neon: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𝑯𝒆</m:t>
                        </m:r>
                      </m:e>
                    </m:d>
                    <m:r>
                      <a:rPr lang="en-US" sz="30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000" b="1" dirty="0"/>
                  <a:t>2s</a:t>
                </a:r>
                <a:r>
                  <a:rPr lang="en-US" sz="3000" b="1" baseline="30000" dirty="0"/>
                  <a:t>2</a:t>
                </a:r>
                <a:r>
                  <a:rPr lang="en-US" sz="3000" b="1" dirty="0"/>
                  <a:t>2p</a:t>
                </a:r>
                <a:r>
                  <a:rPr lang="en-US" sz="3000" b="1" baseline="30000" dirty="0"/>
                  <a:t>6 </a:t>
                </a:r>
                <a:r>
                  <a:rPr lang="en-US" sz="3000" dirty="0"/>
                  <a:t>(same as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US" sz="3000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sz="3000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000" b="1" dirty="0"/>
                  <a:t>2s</a:t>
                </a:r>
                <a:r>
                  <a:rPr lang="en-US" sz="3000" b="1" baseline="30000" dirty="0"/>
                  <a:t>2</a:t>
                </a:r>
                <a:r>
                  <a:rPr lang="en-US" sz="3000" b="1" dirty="0"/>
                  <a:t>2p</a:t>
                </a:r>
                <a:r>
                  <a:rPr lang="en-US" sz="3000" b="1" baseline="30000" dirty="0"/>
                  <a:t>6</a:t>
                </a:r>
                <a:r>
                  <a:rPr lang="en-US" sz="3000" b="1" dirty="0"/>
                  <a:t>)</a:t>
                </a:r>
                <a:r>
                  <a:rPr lang="en-US" sz="30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6B4FB4-9C1A-224A-8E37-6C6F9C519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417"/>
                <a:ext cx="11564471" cy="564450"/>
              </a:xfrm>
              <a:prstGeom prst="rect">
                <a:avLst/>
              </a:prstGeom>
              <a:blipFill>
                <a:blip r:embed="rId3"/>
                <a:stretch>
                  <a:fillRect l="-1317" t="-869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7" name="Picture 1" descr="page1image29230096">
            <a:extLst>
              <a:ext uri="{FF2B5EF4-FFF2-40B4-BE49-F238E27FC236}">
                <a16:creationId xmlns:a16="http://schemas.microsoft.com/office/drawing/2014/main" id="{2B1989E1-9AF3-F343-90AA-21D7374D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3499"/>
            <a:ext cx="7391400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23C3498-00EA-5940-B290-1902338C8520}"/>
              </a:ext>
            </a:extLst>
          </p:cNvPr>
          <p:cNvGrpSpPr/>
          <p:nvPr/>
        </p:nvGrpSpPr>
        <p:grpSpPr>
          <a:xfrm>
            <a:off x="4051294" y="3615939"/>
            <a:ext cx="7533134" cy="461665"/>
            <a:chOff x="1577109" y="6116275"/>
            <a:chExt cx="7533134" cy="46166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5360C0-D60B-0241-A9CB-7DA647DD5604}"/>
                </a:ext>
              </a:extLst>
            </p:cNvPr>
            <p:cNvSpPr txBox="1"/>
            <p:nvPr/>
          </p:nvSpPr>
          <p:spPr>
            <a:xfrm>
              <a:off x="6443243" y="6116275"/>
              <a:ext cx="2667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HOMO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BB20BEA-9230-1C4C-B6A7-D01EE5D2E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7109" y="6347108"/>
              <a:ext cx="4804640" cy="0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4AC80E-ACE5-414E-A4B1-88BA4C96C59D}"/>
              </a:ext>
            </a:extLst>
          </p:cNvPr>
          <p:cNvGrpSpPr/>
          <p:nvPr/>
        </p:nvGrpSpPr>
        <p:grpSpPr>
          <a:xfrm>
            <a:off x="1638300" y="5846500"/>
            <a:ext cx="76200" cy="313801"/>
            <a:chOff x="1905000" y="5207000"/>
            <a:chExt cx="76200" cy="313801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19A9253-F33A-9F40-994F-2BDBC2D27A3A}"/>
                </a:ext>
              </a:extLst>
            </p:cNvPr>
            <p:cNvCxnSpPr/>
            <p:nvPr/>
          </p:nvCxnSpPr>
          <p:spPr>
            <a:xfrm flipV="1">
              <a:off x="1905000" y="5207000"/>
              <a:ext cx="0" cy="2651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920B5E3-3523-2642-837B-6482CF5EE4D6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5230876"/>
              <a:ext cx="0" cy="2899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C03ACE5-0536-1A48-B0B1-FCFB1E617E37}"/>
              </a:ext>
            </a:extLst>
          </p:cNvPr>
          <p:cNvGrpSpPr/>
          <p:nvPr/>
        </p:nvGrpSpPr>
        <p:grpSpPr>
          <a:xfrm>
            <a:off x="1638300" y="4267200"/>
            <a:ext cx="76200" cy="313801"/>
            <a:chOff x="1905000" y="5207000"/>
            <a:chExt cx="76200" cy="313801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33B7FC3-6224-B246-9C8E-3CE318D847F9}"/>
                </a:ext>
              </a:extLst>
            </p:cNvPr>
            <p:cNvCxnSpPr/>
            <p:nvPr/>
          </p:nvCxnSpPr>
          <p:spPr>
            <a:xfrm flipV="1">
              <a:off x="1905000" y="5207000"/>
              <a:ext cx="0" cy="2651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214B86C-F1D0-C74E-A62B-217D713AC6B8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5230876"/>
              <a:ext cx="0" cy="2899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4BF4B93-3809-6E4A-8670-7FAB573A4BC7}"/>
              </a:ext>
            </a:extLst>
          </p:cNvPr>
          <p:cNvGrpSpPr/>
          <p:nvPr/>
        </p:nvGrpSpPr>
        <p:grpSpPr>
          <a:xfrm>
            <a:off x="2413000" y="3702246"/>
            <a:ext cx="76200" cy="313801"/>
            <a:chOff x="1905000" y="5207000"/>
            <a:chExt cx="76200" cy="313801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4A7B84D-1C8F-2E40-8DF9-D2B963FA030A}"/>
                </a:ext>
              </a:extLst>
            </p:cNvPr>
            <p:cNvCxnSpPr/>
            <p:nvPr/>
          </p:nvCxnSpPr>
          <p:spPr>
            <a:xfrm flipV="1">
              <a:off x="1905000" y="5207000"/>
              <a:ext cx="0" cy="2651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CFE3D96-42D8-E640-AC4F-C36168B1D7EB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5230876"/>
              <a:ext cx="0" cy="2899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7B4A17E-2069-424E-9F41-20E5B8ECACAF}"/>
              </a:ext>
            </a:extLst>
          </p:cNvPr>
          <p:cNvGrpSpPr/>
          <p:nvPr/>
        </p:nvGrpSpPr>
        <p:grpSpPr>
          <a:xfrm>
            <a:off x="3023369" y="3718449"/>
            <a:ext cx="76200" cy="313801"/>
            <a:chOff x="1905000" y="5207000"/>
            <a:chExt cx="76200" cy="313801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A6E5FF3-BE3A-1347-B54B-41406BA2D47F}"/>
                </a:ext>
              </a:extLst>
            </p:cNvPr>
            <p:cNvCxnSpPr/>
            <p:nvPr/>
          </p:nvCxnSpPr>
          <p:spPr>
            <a:xfrm flipV="1">
              <a:off x="1905000" y="5207000"/>
              <a:ext cx="0" cy="2651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D810206-E392-764C-89B7-1BBF1F8EC727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5230876"/>
              <a:ext cx="0" cy="2899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3A9C92-AE8B-AA42-9852-FE5EF7C81F62}"/>
              </a:ext>
            </a:extLst>
          </p:cNvPr>
          <p:cNvGrpSpPr/>
          <p:nvPr/>
        </p:nvGrpSpPr>
        <p:grpSpPr>
          <a:xfrm>
            <a:off x="3595638" y="3694136"/>
            <a:ext cx="76200" cy="313801"/>
            <a:chOff x="1905000" y="5207000"/>
            <a:chExt cx="76200" cy="313801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2A1CF9D-01E4-DD47-B438-6562F6FA12EE}"/>
                </a:ext>
              </a:extLst>
            </p:cNvPr>
            <p:cNvCxnSpPr/>
            <p:nvPr/>
          </p:nvCxnSpPr>
          <p:spPr>
            <a:xfrm flipV="1">
              <a:off x="1905000" y="5207000"/>
              <a:ext cx="0" cy="2651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BB3F871-0EFE-5545-9FB9-6B7D4AE5D0F0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5230876"/>
              <a:ext cx="0" cy="2899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97F6FBCD-8037-4241-B675-FC40543446A7}"/>
              </a:ext>
            </a:extLst>
          </p:cNvPr>
          <p:cNvSpPr txBox="1"/>
          <p:nvPr/>
        </p:nvSpPr>
        <p:spPr>
          <a:xfrm>
            <a:off x="4837167" y="5744802"/>
            <a:ext cx="6685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Spartan doesn’t even display this (core) orbital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585C7C8-C4F8-8641-84BC-D58D1B255857}"/>
              </a:ext>
            </a:extLst>
          </p:cNvPr>
          <p:cNvCxnSpPr>
            <a:cxnSpLocks/>
          </p:cNvCxnSpPr>
          <p:nvPr/>
        </p:nvCxnSpPr>
        <p:spPr>
          <a:xfrm flipH="1">
            <a:off x="2057402" y="6026434"/>
            <a:ext cx="2703565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40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6B4FB4-9C1A-224A-8E37-6C6F9C519BC6}"/>
                  </a:ext>
                </a:extLst>
              </p:cNvPr>
              <p:cNvSpPr txBox="1"/>
              <p:nvPr/>
            </p:nvSpPr>
            <p:spPr>
              <a:xfrm>
                <a:off x="0" y="21417"/>
                <a:ext cx="11564471" cy="56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Neon: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𝑯𝒆</m:t>
                        </m:r>
                      </m:e>
                    </m:d>
                    <m:r>
                      <a:rPr lang="en-US" sz="30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000" b="1" dirty="0"/>
                  <a:t>2s</a:t>
                </a:r>
                <a:r>
                  <a:rPr lang="en-US" sz="3000" b="1" baseline="30000" dirty="0"/>
                  <a:t>2</a:t>
                </a:r>
                <a:r>
                  <a:rPr lang="en-US" sz="3000" b="1" dirty="0"/>
                  <a:t>2p</a:t>
                </a:r>
                <a:r>
                  <a:rPr lang="en-US" sz="3000" b="1" baseline="30000" dirty="0"/>
                  <a:t>6 </a:t>
                </a:r>
                <a:r>
                  <a:rPr lang="en-US" sz="3000" dirty="0"/>
                  <a:t>(same as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US" sz="3000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sz="3000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000" b="1" dirty="0"/>
                  <a:t>2s</a:t>
                </a:r>
                <a:r>
                  <a:rPr lang="en-US" sz="3000" b="1" baseline="30000" dirty="0"/>
                  <a:t>2</a:t>
                </a:r>
                <a:r>
                  <a:rPr lang="en-US" sz="3000" b="1" dirty="0"/>
                  <a:t>2p</a:t>
                </a:r>
                <a:r>
                  <a:rPr lang="en-US" sz="3000" b="1" baseline="30000" dirty="0"/>
                  <a:t>6</a:t>
                </a:r>
                <a:r>
                  <a:rPr lang="en-US" sz="3000" b="1" dirty="0"/>
                  <a:t>)</a:t>
                </a:r>
                <a:r>
                  <a:rPr lang="en-US" sz="30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6B4FB4-9C1A-224A-8E37-6C6F9C519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417"/>
                <a:ext cx="11564471" cy="564450"/>
              </a:xfrm>
              <a:prstGeom prst="rect">
                <a:avLst/>
              </a:prstGeom>
              <a:blipFill>
                <a:blip r:embed="rId3"/>
                <a:stretch>
                  <a:fillRect l="-1317" t="-869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7" name="Picture 1" descr="page1image29230096">
            <a:extLst>
              <a:ext uri="{FF2B5EF4-FFF2-40B4-BE49-F238E27FC236}">
                <a16:creationId xmlns:a16="http://schemas.microsoft.com/office/drawing/2014/main" id="{2B1989E1-9AF3-F343-90AA-21D7374D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3499"/>
            <a:ext cx="7391400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23C3498-00EA-5940-B290-1902338C8520}"/>
              </a:ext>
            </a:extLst>
          </p:cNvPr>
          <p:cNvGrpSpPr/>
          <p:nvPr/>
        </p:nvGrpSpPr>
        <p:grpSpPr>
          <a:xfrm>
            <a:off x="4051294" y="3615939"/>
            <a:ext cx="7533134" cy="461665"/>
            <a:chOff x="1577109" y="6116275"/>
            <a:chExt cx="7533134" cy="46166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5360C0-D60B-0241-A9CB-7DA647DD5604}"/>
                </a:ext>
              </a:extLst>
            </p:cNvPr>
            <p:cNvSpPr txBox="1"/>
            <p:nvPr/>
          </p:nvSpPr>
          <p:spPr>
            <a:xfrm>
              <a:off x="6443243" y="6116275"/>
              <a:ext cx="2667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HOMO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BB20BEA-9230-1C4C-B6A7-D01EE5D2E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7109" y="6347108"/>
              <a:ext cx="4804640" cy="0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4AC80E-ACE5-414E-A4B1-88BA4C96C59D}"/>
              </a:ext>
            </a:extLst>
          </p:cNvPr>
          <p:cNvGrpSpPr/>
          <p:nvPr/>
        </p:nvGrpSpPr>
        <p:grpSpPr>
          <a:xfrm>
            <a:off x="1638300" y="5846500"/>
            <a:ext cx="76200" cy="313801"/>
            <a:chOff x="1905000" y="5207000"/>
            <a:chExt cx="76200" cy="313801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19A9253-F33A-9F40-994F-2BDBC2D27A3A}"/>
                </a:ext>
              </a:extLst>
            </p:cNvPr>
            <p:cNvCxnSpPr/>
            <p:nvPr/>
          </p:nvCxnSpPr>
          <p:spPr>
            <a:xfrm flipV="1">
              <a:off x="1905000" y="5207000"/>
              <a:ext cx="0" cy="2651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920B5E3-3523-2642-837B-6482CF5EE4D6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5230876"/>
              <a:ext cx="0" cy="2899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C03ACE5-0536-1A48-B0B1-FCFB1E617E37}"/>
              </a:ext>
            </a:extLst>
          </p:cNvPr>
          <p:cNvGrpSpPr/>
          <p:nvPr/>
        </p:nvGrpSpPr>
        <p:grpSpPr>
          <a:xfrm>
            <a:off x="1638300" y="4267200"/>
            <a:ext cx="76200" cy="313801"/>
            <a:chOff x="1905000" y="5207000"/>
            <a:chExt cx="76200" cy="313801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33B7FC3-6224-B246-9C8E-3CE318D847F9}"/>
                </a:ext>
              </a:extLst>
            </p:cNvPr>
            <p:cNvCxnSpPr/>
            <p:nvPr/>
          </p:nvCxnSpPr>
          <p:spPr>
            <a:xfrm flipV="1">
              <a:off x="1905000" y="5207000"/>
              <a:ext cx="0" cy="2651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214B86C-F1D0-C74E-A62B-217D713AC6B8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5230876"/>
              <a:ext cx="0" cy="2899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4BF4B93-3809-6E4A-8670-7FAB573A4BC7}"/>
              </a:ext>
            </a:extLst>
          </p:cNvPr>
          <p:cNvGrpSpPr/>
          <p:nvPr/>
        </p:nvGrpSpPr>
        <p:grpSpPr>
          <a:xfrm>
            <a:off x="2413000" y="3702246"/>
            <a:ext cx="76200" cy="313801"/>
            <a:chOff x="1905000" y="5207000"/>
            <a:chExt cx="76200" cy="313801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4A7B84D-1C8F-2E40-8DF9-D2B963FA030A}"/>
                </a:ext>
              </a:extLst>
            </p:cNvPr>
            <p:cNvCxnSpPr/>
            <p:nvPr/>
          </p:nvCxnSpPr>
          <p:spPr>
            <a:xfrm flipV="1">
              <a:off x="1905000" y="5207000"/>
              <a:ext cx="0" cy="2651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CFE3D96-42D8-E640-AC4F-C36168B1D7EB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5230876"/>
              <a:ext cx="0" cy="2899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7B4A17E-2069-424E-9F41-20E5B8ECACAF}"/>
              </a:ext>
            </a:extLst>
          </p:cNvPr>
          <p:cNvGrpSpPr/>
          <p:nvPr/>
        </p:nvGrpSpPr>
        <p:grpSpPr>
          <a:xfrm>
            <a:off x="3023369" y="3718449"/>
            <a:ext cx="76200" cy="313801"/>
            <a:chOff x="1905000" y="5207000"/>
            <a:chExt cx="76200" cy="313801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A6E5FF3-BE3A-1347-B54B-41406BA2D47F}"/>
                </a:ext>
              </a:extLst>
            </p:cNvPr>
            <p:cNvCxnSpPr/>
            <p:nvPr/>
          </p:nvCxnSpPr>
          <p:spPr>
            <a:xfrm flipV="1">
              <a:off x="1905000" y="5207000"/>
              <a:ext cx="0" cy="2651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D810206-E392-764C-89B7-1BBF1F8EC727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5230876"/>
              <a:ext cx="0" cy="2899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3A9C92-AE8B-AA42-9852-FE5EF7C81F62}"/>
              </a:ext>
            </a:extLst>
          </p:cNvPr>
          <p:cNvGrpSpPr/>
          <p:nvPr/>
        </p:nvGrpSpPr>
        <p:grpSpPr>
          <a:xfrm>
            <a:off x="3595638" y="3694136"/>
            <a:ext cx="76200" cy="313801"/>
            <a:chOff x="1905000" y="5207000"/>
            <a:chExt cx="76200" cy="313801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2A1CF9D-01E4-DD47-B438-6562F6FA12EE}"/>
                </a:ext>
              </a:extLst>
            </p:cNvPr>
            <p:cNvCxnSpPr/>
            <p:nvPr/>
          </p:nvCxnSpPr>
          <p:spPr>
            <a:xfrm flipV="1">
              <a:off x="1905000" y="5207000"/>
              <a:ext cx="0" cy="2651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BB3F871-0EFE-5545-9FB9-6B7D4AE5D0F0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5230876"/>
              <a:ext cx="0" cy="2899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97F6FBCD-8037-4241-B675-FC40543446A7}"/>
              </a:ext>
            </a:extLst>
          </p:cNvPr>
          <p:cNvSpPr txBox="1"/>
          <p:nvPr/>
        </p:nvSpPr>
        <p:spPr>
          <a:xfrm>
            <a:off x="4837167" y="5744802"/>
            <a:ext cx="6685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Spartan doesn’t even display this (core) orbital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585C7C8-C4F8-8641-84BC-D58D1B255857}"/>
              </a:ext>
            </a:extLst>
          </p:cNvPr>
          <p:cNvCxnSpPr>
            <a:cxnSpLocks/>
          </p:cNvCxnSpPr>
          <p:nvPr/>
        </p:nvCxnSpPr>
        <p:spPr>
          <a:xfrm flipH="1">
            <a:off x="2057402" y="6026434"/>
            <a:ext cx="2703565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Solved: When students first see a drawing of the p orbitals, th... |  Chegg.com">
            <a:extLst>
              <a:ext uri="{FF2B5EF4-FFF2-40B4-BE49-F238E27FC236}">
                <a16:creationId xmlns:a16="http://schemas.microsoft.com/office/drawing/2014/main" id="{9A904475-CA12-AE40-AAE3-4481B97FEE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83"/>
          <a:stretch/>
        </p:blipFill>
        <p:spPr bwMode="auto">
          <a:xfrm>
            <a:off x="5166090" y="4016047"/>
            <a:ext cx="4450619" cy="13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278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6B4FB4-9C1A-224A-8E37-6C6F9C519BC6}"/>
                  </a:ext>
                </a:extLst>
              </p:cNvPr>
              <p:cNvSpPr txBox="1"/>
              <p:nvPr/>
            </p:nvSpPr>
            <p:spPr>
              <a:xfrm>
                <a:off x="0" y="21417"/>
                <a:ext cx="11564471" cy="56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Neon: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𝑯𝒆</m:t>
                        </m:r>
                      </m:e>
                    </m:d>
                    <m:r>
                      <a:rPr lang="en-US" sz="30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000" b="1" dirty="0"/>
                  <a:t>2s</a:t>
                </a:r>
                <a:r>
                  <a:rPr lang="en-US" sz="3000" b="1" baseline="30000" dirty="0"/>
                  <a:t>2</a:t>
                </a:r>
                <a:r>
                  <a:rPr lang="en-US" sz="3000" b="1" dirty="0"/>
                  <a:t>2p</a:t>
                </a:r>
                <a:r>
                  <a:rPr lang="en-US" sz="3000" b="1" baseline="30000" dirty="0"/>
                  <a:t>6 </a:t>
                </a:r>
                <a:r>
                  <a:rPr lang="en-US" sz="3000" dirty="0"/>
                  <a:t>(same as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US" sz="3000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sz="3000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000" b="1" dirty="0"/>
                  <a:t>2s</a:t>
                </a:r>
                <a:r>
                  <a:rPr lang="en-US" sz="3000" b="1" baseline="30000" dirty="0"/>
                  <a:t>2</a:t>
                </a:r>
                <a:r>
                  <a:rPr lang="en-US" sz="3000" b="1" dirty="0"/>
                  <a:t>2p</a:t>
                </a:r>
                <a:r>
                  <a:rPr lang="en-US" sz="3000" b="1" baseline="30000" dirty="0"/>
                  <a:t>6</a:t>
                </a:r>
                <a:r>
                  <a:rPr lang="en-US" sz="3000" b="1" dirty="0"/>
                  <a:t>)</a:t>
                </a:r>
                <a:r>
                  <a:rPr lang="en-US" sz="30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6B4FB4-9C1A-224A-8E37-6C6F9C519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417"/>
                <a:ext cx="11564471" cy="564450"/>
              </a:xfrm>
              <a:prstGeom prst="rect">
                <a:avLst/>
              </a:prstGeom>
              <a:blipFill>
                <a:blip r:embed="rId3"/>
                <a:stretch>
                  <a:fillRect l="-1317" t="-869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7" name="Picture 1" descr="page1image29230096">
            <a:extLst>
              <a:ext uri="{FF2B5EF4-FFF2-40B4-BE49-F238E27FC236}">
                <a16:creationId xmlns:a16="http://schemas.microsoft.com/office/drawing/2014/main" id="{2B1989E1-9AF3-F343-90AA-21D7374D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3499"/>
            <a:ext cx="7391400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23C3498-00EA-5940-B290-1902338C8520}"/>
              </a:ext>
            </a:extLst>
          </p:cNvPr>
          <p:cNvGrpSpPr/>
          <p:nvPr/>
        </p:nvGrpSpPr>
        <p:grpSpPr>
          <a:xfrm>
            <a:off x="4051294" y="3615939"/>
            <a:ext cx="7533134" cy="461665"/>
            <a:chOff x="1577109" y="6116275"/>
            <a:chExt cx="7533134" cy="46166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5360C0-D60B-0241-A9CB-7DA647DD5604}"/>
                </a:ext>
              </a:extLst>
            </p:cNvPr>
            <p:cNvSpPr txBox="1"/>
            <p:nvPr/>
          </p:nvSpPr>
          <p:spPr>
            <a:xfrm>
              <a:off x="6443243" y="6116275"/>
              <a:ext cx="2667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HOMO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BB20BEA-9230-1C4C-B6A7-D01EE5D2E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7109" y="6347108"/>
              <a:ext cx="4804640" cy="0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4AC80E-ACE5-414E-A4B1-88BA4C96C59D}"/>
              </a:ext>
            </a:extLst>
          </p:cNvPr>
          <p:cNvGrpSpPr/>
          <p:nvPr/>
        </p:nvGrpSpPr>
        <p:grpSpPr>
          <a:xfrm>
            <a:off x="1638300" y="5846500"/>
            <a:ext cx="76200" cy="313801"/>
            <a:chOff x="1905000" y="5207000"/>
            <a:chExt cx="76200" cy="313801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19A9253-F33A-9F40-994F-2BDBC2D27A3A}"/>
                </a:ext>
              </a:extLst>
            </p:cNvPr>
            <p:cNvCxnSpPr/>
            <p:nvPr/>
          </p:nvCxnSpPr>
          <p:spPr>
            <a:xfrm flipV="1">
              <a:off x="1905000" y="5207000"/>
              <a:ext cx="0" cy="2651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920B5E3-3523-2642-837B-6482CF5EE4D6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5230876"/>
              <a:ext cx="0" cy="2899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C03ACE5-0536-1A48-B0B1-FCFB1E617E37}"/>
              </a:ext>
            </a:extLst>
          </p:cNvPr>
          <p:cNvGrpSpPr/>
          <p:nvPr/>
        </p:nvGrpSpPr>
        <p:grpSpPr>
          <a:xfrm>
            <a:off x="1638300" y="4267200"/>
            <a:ext cx="76200" cy="313801"/>
            <a:chOff x="1905000" y="5207000"/>
            <a:chExt cx="76200" cy="313801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33B7FC3-6224-B246-9C8E-3CE318D847F9}"/>
                </a:ext>
              </a:extLst>
            </p:cNvPr>
            <p:cNvCxnSpPr/>
            <p:nvPr/>
          </p:nvCxnSpPr>
          <p:spPr>
            <a:xfrm flipV="1">
              <a:off x="1905000" y="5207000"/>
              <a:ext cx="0" cy="2651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214B86C-F1D0-C74E-A62B-217D713AC6B8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5230876"/>
              <a:ext cx="0" cy="2899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4BF4B93-3809-6E4A-8670-7FAB573A4BC7}"/>
              </a:ext>
            </a:extLst>
          </p:cNvPr>
          <p:cNvGrpSpPr/>
          <p:nvPr/>
        </p:nvGrpSpPr>
        <p:grpSpPr>
          <a:xfrm>
            <a:off x="2413000" y="3702246"/>
            <a:ext cx="76200" cy="313801"/>
            <a:chOff x="1905000" y="5207000"/>
            <a:chExt cx="76200" cy="313801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4A7B84D-1C8F-2E40-8DF9-D2B963FA030A}"/>
                </a:ext>
              </a:extLst>
            </p:cNvPr>
            <p:cNvCxnSpPr/>
            <p:nvPr/>
          </p:nvCxnSpPr>
          <p:spPr>
            <a:xfrm flipV="1">
              <a:off x="1905000" y="5207000"/>
              <a:ext cx="0" cy="2651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CFE3D96-42D8-E640-AC4F-C36168B1D7EB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5230876"/>
              <a:ext cx="0" cy="2899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7B4A17E-2069-424E-9F41-20E5B8ECACAF}"/>
              </a:ext>
            </a:extLst>
          </p:cNvPr>
          <p:cNvGrpSpPr/>
          <p:nvPr/>
        </p:nvGrpSpPr>
        <p:grpSpPr>
          <a:xfrm>
            <a:off x="3023369" y="3718449"/>
            <a:ext cx="76200" cy="313801"/>
            <a:chOff x="1905000" y="5207000"/>
            <a:chExt cx="76200" cy="313801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A6E5FF3-BE3A-1347-B54B-41406BA2D47F}"/>
                </a:ext>
              </a:extLst>
            </p:cNvPr>
            <p:cNvCxnSpPr/>
            <p:nvPr/>
          </p:nvCxnSpPr>
          <p:spPr>
            <a:xfrm flipV="1">
              <a:off x="1905000" y="5207000"/>
              <a:ext cx="0" cy="2651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D810206-E392-764C-89B7-1BBF1F8EC727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5230876"/>
              <a:ext cx="0" cy="2899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3A9C92-AE8B-AA42-9852-FE5EF7C81F62}"/>
              </a:ext>
            </a:extLst>
          </p:cNvPr>
          <p:cNvGrpSpPr/>
          <p:nvPr/>
        </p:nvGrpSpPr>
        <p:grpSpPr>
          <a:xfrm>
            <a:off x="3595638" y="3694136"/>
            <a:ext cx="76200" cy="313801"/>
            <a:chOff x="1905000" y="5207000"/>
            <a:chExt cx="76200" cy="313801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2A1CF9D-01E4-DD47-B438-6562F6FA12EE}"/>
                </a:ext>
              </a:extLst>
            </p:cNvPr>
            <p:cNvCxnSpPr/>
            <p:nvPr/>
          </p:nvCxnSpPr>
          <p:spPr>
            <a:xfrm flipV="1">
              <a:off x="1905000" y="5207000"/>
              <a:ext cx="0" cy="2651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BB3F871-0EFE-5545-9FB9-6B7D4AE5D0F0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5230876"/>
              <a:ext cx="0" cy="2899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97F6FBCD-8037-4241-B675-FC40543446A7}"/>
              </a:ext>
            </a:extLst>
          </p:cNvPr>
          <p:cNvSpPr txBox="1"/>
          <p:nvPr/>
        </p:nvSpPr>
        <p:spPr>
          <a:xfrm>
            <a:off x="4837167" y="5744802"/>
            <a:ext cx="6685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Spartan doesn’t even display this (core) orbital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585C7C8-C4F8-8641-84BC-D58D1B255857}"/>
              </a:ext>
            </a:extLst>
          </p:cNvPr>
          <p:cNvCxnSpPr>
            <a:cxnSpLocks/>
          </p:cNvCxnSpPr>
          <p:nvPr/>
        </p:nvCxnSpPr>
        <p:spPr>
          <a:xfrm flipH="1">
            <a:off x="2057402" y="6026434"/>
            <a:ext cx="2703565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BBA6676-4BB8-D047-99CE-6D94B8DBD8C0}"/>
              </a:ext>
            </a:extLst>
          </p:cNvPr>
          <p:cNvSpPr txBox="1"/>
          <p:nvPr/>
        </p:nvSpPr>
        <p:spPr>
          <a:xfrm>
            <a:off x="4878706" y="4291076"/>
            <a:ext cx="6685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But our GEO diagram got the LUMO wrong … can you tell how?</a:t>
            </a:r>
          </a:p>
        </p:txBody>
      </p:sp>
    </p:spTree>
    <p:extLst>
      <p:ext uri="{BB962C8B-B14F-4D97-AF65-F5344CB8AC3E}">
        <p14:creationId xmlns:p14="http://schemas.microsoft.com/office/powerpoint/2010/main" val="373510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6B4FB4-9C1A-224A-8E37-6C6F9C519BC6}"/>
                  </a:ext>
                </a:extLst>
              </p:cNvPr>
              <p:cNvSpPr txBox="1"/>
              <p:nvPr/>
            </p:nvSpPr>
            <p:spPr>
              <a:xfrm>
                <a:off x="0" y="21417"/>
                <a:ext cx="11564471" cy="56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Neon: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𝑯𝒆</m:t>
                        </m:r>
                      </m:e>
                    </m:d>
                    <m:r>
                      <a:rPr lang="en-US" sz="30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000" b="1" dirty="0"/>
                  <a:t>2s</a:t>
                </a:r>
                <a:r>
                  <a:rPr lang="en-US" sz="3000" b="1" baseline="30000" dirty="0"/>
                  <a:t>2</a:t>
                </a:r>
                <a:r>
                  <a:rPr lang="en-US" sz="3000" b="1" dirty="0"/>
                  <a:t>2p</a:t>
                </a:r>
                <a:r>
                  <a:rPr lang="en-US" sz="3000" b="1" baseline="30000" dirty="0"/>
                  <a:t>6 </a:t>
                </a:r>
                <a:r>
                  <a:rPr lang="en-US" sz="3000" dirty="0"/>
                  <a:t>(same as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US" sz="3000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sz="3000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000" b="1" dirty="0"/>
                  <a:t>2s</a:t>
                </a:r>
                <a:r>
                  <a:rPr lang="en-US" sz="3000" b="1" baseline="30000" dirty="0"/>
                  <a:t>2</a:t>
                </a:r>
                <a:r>
                  <a:rPr lang="en-US" sz="3000" b="1" dirty="0"/>
                  <a:t>2p</a:t>
                </a:r>
                <a:r>
                  <a:rPr lang="en-US" sz="3000" b="1" baseline="30000" dirty="0"/>
                  <a:t>6</a:t>
                </a:r>
                <a:r>
                  <a:rPr lang="en-US" sz="3000" b="1" dirty="0"/>
                  <a:t>)</a:t>
                </a:r>
                <a:r>
                  <a:rPr lang="en-US" sz="30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6B4FB4-9C1A-224A-8E37-6C6F9C519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417"/>
                <a:ext cx="11564471" cy="564450"/>
              </a:xfrm>
              <a:prstGeom prst="rect">
                <a:avLst/>
              </a:prstGeom>
              <a:blipFill>
                <a:blip r:embed="rId3"/>
                <a:stretch>
                  <a:fillRect l="-1317" t="-869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7" name="Picture 1" descr="page1image29230096">
            <a:extLst>
              <a:ext uri="{FF2B5EF4-FFF2-40B4-BE49-F238E27FC236}">
                <a16:creationId xmlns:a16="http://schemas.microsoft.com/office/drawing/2014/main" id="{2B1989E1-9AF3-F343-90AA-21D7374D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3499"/>
            <a:ext cx="7391400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23C3498-00EA-5940-B290-1902338C8520}"/>
              </a:ext>
            </a:extLst>
          </p:cNvPr>
          <p:cNvGrpSpPr/>
          <p:nvPr/>
        </p:nvGrpSpPr>
        <p:grpSpPr>
          <a:xfrm>
            <a:off x="4051294" y="3615939"/>
            <a:ext cx="7533134" cy="461665"/>
            <a:chOff x="1577109" y="6116275"/>
            <a:chExt cx="7533134" cy="46166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5360C0-D60B-0241-A9CB-7DA647DD5604}"/>
                </a:ext>
              </a:extLst>
            </p:cNvPr>
            <p:cNvSpPr txBox="1"/>
            <p:nvPr/>
          </p:nvSpPr>
          <p:spPr>
            <a:xfrm>
              <a:off x="6443243" y="6116275"/>
              <a:ext cx="2667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HOMO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BB20BEA-9230-1C4C-B6A7-D01EE5D2E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7109" y="6347108"/>
              <a:ext cx="4804640" cy="0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4AC80E-ACE5-414E-A4B1-88BA4C96C59D}"/>
              </a:ext>
            </a:extLst>
          </p:cNvPr>
          <p:cNvGrpSpPr/>
          <p:nvPr/>
        </p:nvGrpSpPr>
        <p:grpSpPr>
          <a:xfrm>
            <a:off x="1638300" y="5846500"/>
            <a:ext cx="76200" cy="313801"/>
            <a:chOff x="1905000" y="5207000"/>
            <a:chExt cx="76200" cy="313801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19A9253-F33A-9F40-994F-2BDBC2D27A3A}"/>
                </a:ext>
              </a:extLst>
            </p:cNvPr>
            <p:cNvCxnSpPr/>
            <p:nvPr/>
          </p:nvCxnSpPr>
          <p:spPr>
            <a:xfrm flipV="1">
              <a:off x="1905000" y="5207000"/>
              <a:ext cx="0" cy="2651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920B5E3-3523-2642-837B-6482CF5EE4D6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5230876"/>
              <a:ext cx="0" cy="2899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C03ACE5-0536-1A48-B0B1-FCFB1E617E37}"/>
              </a:ext>
            </a:extLst>
          </p:cNvPr>
          <p:cNvGrpSpPr/>
          <p:nvPr/>
        </p:nvGrpSpPr>
        <p:grpSpPr>
          <a:xfrm>
            <a:off x="1638300" y="4267200"/>
            <a:ext cx="76200" cy="313801"/>
            <a:chOff x="1905000" y="5207000"/>
            <a:chExt cx="76200" cy="313801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33B7FC3-6224-B246-9C8E-3CE318D847F9}"/>
                </a:ext>
              </a:extLst>
            </p:cNvPr>
            <p:cNvCxnSpPr/>
            <p:nvPr/>
          </p:nvCxnSpPr>
          <p:spPr>
            <a:xfrm flipV="1">
              <a:off x="1905000" y="5207000"/>
              <a:ext cx="0" cy="2651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214B86C-F1D0-C74E-A62B-217D713AC6B8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5230876"/>
              <a:ext cx="0" cy="2899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4BF4B93-3809-6E4A-8670-7FAB573A4BC7}"/>
              </a:ext>
            </a:extLst>
          </p:cNvPr>
          <p:cNvGrpSpPr/>
          <p:nvPr/>
        </p:nvGrpSpPr>
        <p:grpSpPr>
          <a:xfrm>
            <a:off x="2413000" y="3702246"/>
            <a:ext cx="76200" cy="313801"/>
            <a:chOff x="1905000" y="5207000"/>
            <a:chExt cx="76200" cy="313801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4A7B84D-1C8F-2E40-8DF9-D2B963FA030A}"/>
                </a:ext>
              </a:extLst>
            </p:cNvPr>
            <p:cNvCxnSpPr/>
            <p:nvPr/>
          </p:nvCxnSpPr>
          <p:spPr>
            <a:xfrm flipV="1">
              <a:off x="1905000" y="5207000"/>
              <a:ext cx="0" cy="2651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CFE3D96-42D8-E640-AC4F-C36168B1D7EB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5230876"/>
              <a:ext cx="0" cy="2899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7B4A17E-2069-424E-9F41-20E5B8ECACAF}"/>
              </a:ext>
            </a:extLst>
          </p:cNvPr>
          <p:cNvGrpSpPr/>
          <p:nvPr/>
        </p:nvGrpSpPr>
        <p:grpSpPr>
          <a:xfrm>
            <a:off x="3023369" y="3718449"/>
            <a:ext cx="76200" cy="313801"/>
            <a:chOff x="1905000" y="5207000"/>
            <a:chExt cx="76200" cy="313801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A6E5FF3-BE3A-1347-B54B-41406BA2D47F}"/>
                </a:ext>
              </a:extLst>
            </p:cNvPr>
            <p:cNvCxnSpPr/>
            <p:nvPr/>
          </p:nvCxnSpPr>
          <p:spPr>
            <a:xfrm flipV="1">
              <a:off x="1905000" y="5207000"/>
              <a:ext cx="0" cy="2651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D810206-E392-764C-89B7-1BBF1F8EC727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5230876"/>
              <a:ext cx="0" cy="2899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3A9C92-AE8B-AA42-9852-FE5EF7C81F62}"/>
              </a:ext>
            </a:extLst>
          </p:cNvPr>
          <p:cNvGrpSpPr/>
          <p:nvPr/>
        </p:nvGrpSpPr>
        <p:grpSpPr>
          <a:xfrm>
            <a:off x="3595638" y="3694136"/>
            <a:ext cx="76200" cy="313801"/>
            <a:chOff x="1905000" y="5207000"/>
            <a:chExt cx="76200" cy="313801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2A1CF9D-01E4-DD47-B438-6562F6FA12EE}"/>
                </a:ext>
              </a:extLst>
            </p:cNvPr>
            <p:cNvCxnSpPr/>
            <p:nvPr/>
          </p:nvCxnSpPr>
          <p:spPr>
            <a:xfrm flipV="1">
              <a:off x="1905000" y="5207000"/>
              <a:ext cx="0" cy="2651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BB3F871-0EFE-5545-9FB9-6B7D4AE5D0F0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5230876"/>
              <a:ext cx="0" cy="28992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97F6FBCD-8037-4241-B675-FC40543446A7}"/>
              </a:ext>
            </a:extLst>
          </p:cNvPr>
          <p:cNvSpPr txBox="1"/>
          <p:nvPr/>
        </p:nvSpPr>
        <p:spPr>
          <a:xfrm>
            <a:off x="4837167" y="5744802"/>
            <a:ext cx="6685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Spartan doesn’t even display this (core) orbital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585C7C8-C4F8-8641-84BC-D58D1B255857}"/>
              </a:ext>
            </a:extLst>
          </p:cNvPr>
          <p:cNvCxnSpPr>
            <a:cxnSpLocks/>
          </p:cNvCxnSpPr>
          <p:nvPr/>
        </p:nvCxnSpPr>
        <p:spPr>
          <a:xfrm flipH="1">
            <a:off x="2057402" y="6026434"/>
            <a:ext cx="2703565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2648F2E0-8B82-9047-9BD9-D8B16B484C2D}"/>
              </a:ext>
            </a:extLst>
          </p:cNvPr>
          <p:cNvGrpSpPr/>
          <p:nvPr/>
        </p:nvGrpSpPr>
        <p:grpSpPr>
          <a:xfrm>
            <a:off x="2057402" y="3111229"/>
            <a:ext cx="11737864" cy="461665"/>
            <a:chOff x="310396" y="4183726"/>
            <a:chExt cx="11737864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6F071D-2143-3A40-8439-547CD60DC1BF}"/>
                </a:ext>
              </a:extLst>
            </p:cNvPr>
            <p:cNvSpPr txBox="1"/>
            <p:nvPr/>
          </p:nvSpPr>
          <p:spPr>
            <a:xfrm>
              <a:off x="6450219" y="4183726"/>
              <a:ext cx="5598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GEOO says this is the </a:t>
              </a:r>
              <a:r>
                <a:rPr lang="en-US" sz="2400" b="1" dirty="0">
                  <a:solidFill>
                    <a:srgbClr val="FF0000"/>
                  </a:solidFill>
                </a:rPr>
                <a:t>LUMO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E6DE7B7-E7B7-7D46-B005-5C43A047A1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0396" y="4414558"/>
              <a:ext cx="6221468" cy="18175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191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582</Words>
  <Application>Microsoft Macintosh PowerPoint</Application>
  <PresentationFormat>Widescreen</PresentationFormat>
  <Paragraphs>78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1</cp:revision>
  <dcterms:created xsi:type="dcterms:W3CDTF">2022-01-17T05:17:05Z</dcterms:created>
  <dcterms:modified xsi:type="dcterms:W3CDTF">2022-01-17T05:17:23Z</dcterms:modified>
</cp:coreProperties>
</file>